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8" r:id="rId1"/>
  </p:sldMasterIdLst>
  <p:notesMasterIdLst>
    <p:notesMasterId r:id="rId9"/>
  </p:notesMasterIdLst>
  <p:handoutMasterIdLst>
    <p:handoutMasterId r:id="rId10"/>
  </p:handoutMasterIdLst>
  <p:sldIdLst>
    <p:sldId id="2242" r:id="rId2"/>
    <p:sldId id="2244" r:id="rId3"/>
    <p:sldId id="2243" r:id="rId4"/>
    <p:sldId id="2210" r:id="rId5"/>
    <p:sldId id="2211" r:id="rId6"/>
    <p:sldId id="2208" r:id="rId7"/>
    <p:sldId id="22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a Bahnaru" initials="AB" lastIdx="1" clrIdx="0">
    <p:extLst>
      <p:ext uri="{19B8F6BF-5375-455C-9EA6-DF929625EA0E}">
        <p15:presenceInfo xmlns:p15="http://schemas.microsoft.com/office/powerpoint/2012/main" userId="S::aurelia@e-circular.org::1dd85554-a37d-4dbf-afa2-7a0e655b7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117925"/>
    <a:srgbClr val="725700"/>
    <a:srgbClr val="632E62"/>
    <a:srgbClr val="4D3B00"/>
    <a:srgbClr val="874C86"/>
    <a:srgbClr val="B77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29"/>
  </p:normalViewPr>
  <p:slideViewPr>
    <p:cSldViewPr snapToGrid="0" snapToObjects="1">
      <p:cViewPr varScale="1">
        <p:scale>
          <a:sx n="86" d="100"/>
          <a:sy n="86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321624-FC41-2243-8E4F-37FCF10E2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CC3A6-4902-AF48-9CFE-B5036CB69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362B-063F-D943-ACFD-B405189AAD1B}" type="datetimeFigureOut">
              <a:rPr lang="ro-RO" smtClean="0"/>
              <a:t>16.02.2022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6CC1-1CFF-D745-8C9E-B392B18AB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7A4B9-A2FC-4C4C-83CB-EA8850626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42A0-2CFD-3840-B711-277C9ADC79E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418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9D2AE-C604-C14B-9AA6-9929E551C06B}" type="datetimeFigureOut">
              <a:rPr lang="en-MD" smtClean="0"/>
              <a:t>02/16/2022</a:t>
            </a:fld>
            <a:endParaRPr lang="en-M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8D5AA-1536-2E4E-B0E8-64CDAAEFFCE1}" type="slidenum">
              <a:rPr lang="en-MD" smtClean="0"/>
              <a:t>‹#›</a:t>
            </a:fld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1939611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C2C0-5407-4969-8330-413E8DC1F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8B181-2095-4665-AC8C-20B92D187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FA5A-D382-4214-A98E-3D8C7E26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BAC-8B04-3647-A8BA-03F78500E049}" type="datetime1">
              <a:rPr lang="en-US" smtClean="0"/>
              <a:t>2/16/2022</a:t>
            </a:fld>
            <a:endParaRPr lang="en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055E4-2A86-41C7-BF71-64F7266E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08A8-1348-4103-ABFC-165482EA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t>‹#›</a:t>
            </a:fld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2854343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E800-B5A8-402C-B565-6AE6072F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71682-C181-4A78-8137-A26FADE0B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CFBE-141F-42D0-8E31-0446F8E3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2909-678C-5248-9871-2696955B5E3F}" type="datetime1">
              <a:rPr lang="en-US" smtClean="0"/>
              <a:t>2/16/2022</a:t>
            </a:fld>
            <a:endParaRPr lang="en-M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5665-4062-4160-B6B9-67071687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EE85-FAAC-4C6A-B778-22505081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pPr/>
              <a:t>‹#›</a:t>
            </a:fld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127131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AE2FE-8536-41DA-A4BB-1498A3D21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353F7-D8F7-4278-B690-0AAB6ADEB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EEBEB-31F1-47CD-8AE7-9B6C2D4E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F8D-3FF4-8F4D-B2A2-D087B44E17A6}" type="datetime1">
              <a:rPr lang="en-US" smtClean="0"/>
              <a:t>2/16/2022</a:t>
            </a:fld>
            <a:endParaRPr lang="en-M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B7A-423B-4AAB-A6B7-91643920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2A5F4-0CC5-412F-A443-B0FB0EE2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pPr/>
              <a:t>‹#›</a:t>
            </a:fld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08890386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F9EAE4E-E4C9-40C1-916A-E2BFA86A0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380892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919-FFF2-436D-8266-5375CFC2B4AD}" type="datetime1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2358"/>
      </p:ext>
    </p:extLst>
  </p:cSld>
  <p:clrMapOvr>
    <a:masterClrMapping/>
  </p:clrMapOvr>
  <p:transition spd="slow">
    <p:wip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0CFF-1FC5-413F-B092-4DF8050C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DD29F-8720-405E-B261-A55EC700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2293A-386B-402B-B456-A7D84D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CDFB-C92A-0146-8EB3-B3AE98B447E1}" type="datetime1">
              <a:rPr lang="en-US" smtClean="0"/>
              <a:t>2/16/2022</a:t>
            </a:fld>
            <a:endParaRPr lang="en-M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5351-2B96-4DFD-9847-D21B6CDB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E0FD-57D9-4A11-A400-6CE16580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pPr/>
              <a:t>‹#›</a:t>
            </a:fld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075305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C5A7-9957-4441-9F12-45782BF7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932E-9A2F-43A1-8887-CB69D13A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90E0-FBB9-4E75-8FE6-0EA5524C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B1E4-B7BC-4A48-92A1-1F8970DF6AF2}" type="datetime1">
              <a:rPr lang="en-US" smtClean="0"/>
              <a:t>2/16/2022</a:t>
            </a:fld>
            <a:endParaRPr lang="en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8D0B8-490E-46F9-B348-96C23823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E62D-3204-4EFD-9A70-5D789F7C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t>‹#›</a:t>
            </a:fld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18352321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378B-76AC-4494-AEED-58CF3521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5E693-FECA-486E-93AC-0F0CA0421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8985A-02D7-45D8-8AAD-AD0D5541C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91820-9ABD-4E64-B363-6B2A4310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0EE-88A2-E348-B7A7-32E07B4E1EFD}" type="datetime1">
              <a:rPr lang="en-US" smtClean="0"/>
              <a:t>2/16/2022</a:t>
            </a:fld>
            <a:endParaRPr lang="en-M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BDCE1-A67C-4318-9AB6-92944C1B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29C2A-4A35-4B00-927C-6AC66D88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pPr/>
              <a:t>‹#›</a:t>
            </a:fld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8006555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F092-06EC-49E6-B384-BBD89EA4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B2241-884A-4541-921F-AB8750F8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DCBC3-B782-43D5-AC0C-3BCC769B6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561D3-CC42-4F0E-95DF-1936125F1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5BF80-30B8-49A6-A498-72920B62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2E6C5-D8B2-4114-BC59-6C592FFA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9225-F034-5544-AA2C-9F5B5905A0B8}" type="datetime1">
              <a:rPr lang="en-US" smtClean="0"/>
              <a:t>2/16/2022</a:t>
            </a:fld>
            <a:endParaRPr lang="en-MD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A5B38-FCC0-4616-9E02-E4E1D372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FED91-9F49-4FEB-8DDF-B296B2F2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pPr/>
              <a:t>‹#›</a:t>
            </a:fld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5476018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3065-C5ED-426E-86EB-25DC1CD7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A0362-0DD0-4FE8-83EA-BBE237F2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8659-EF2B-6B49-AC34-95F0ADA374EC}" type="datetime1">
              <a:rPr lang="en-US" smtClean="0"/>
              <a:t>2/16/2022</a:t>
            </a:fld>
            <a:endParaRPr lang="en-M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0A167-714B-4A56-A271-2000CD3D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80D58-BD10-4CC3-8AFC-C3ADBD56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t>‹#›</a:t>
            </a:fld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27548601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8EF34-D2E3-4C89-9F8E-EE00A02D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D988-E598-1244-BF85-CF2176808BB8}" type="datetime1">
              <a:rPr lang="en-US" smtClean="0"/>
              <a:t>2/16/2022</a:t>
            </a:fld>
            <a:endParaRPr lang="en-M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96EDD-5DAA-44E8-AE7D-AA49930C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F34D4-8829-4EFD-9852-410A0FAD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t>‹#›</a:t>
            </a:fld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10880882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7DD5-DF32-4FFC-910D-85EFADDE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5E16D-41E7-480A-9DBB-F0646690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E0020-3E8F-4779-AD01-0121AC917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74D28-57B6-477D-A91A-447DC67A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5FF0-B615-454B-8A69-08DDC9212C15}" type="datetime1">
              <a:rPr lang="en-US" smtClean="0"/>
              <a:t>2/16/2022</a:t>
            </a:fld>
            <a:endParaRPr lang="en-M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44EB8-D208-473C-9EE7-4FC2081A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E537B-79F9-47AD-83B5-5623CBC1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pPr/>
              <a:t>‹#›</a:t>
            </a:fld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940727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66AB-82A8-49F3-947A-337B8CBA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4F120-4B91-4C4E-95E8-0232627CA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EA817-2EDB-4577-8469-F9A594E16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E4861-7AC9-422B-86F9-92A00B39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C3-36A7-FC4E-A103-4BA15D3DAA60}" type="datetime1">
              <a:rPr lang="en-US" smtClean="0"/>
              <a:t>2/16/2022</a:t>
            </a:fld>
            <a:endParaRPr lang="en-M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900C7-48BC-4884-B8DD-483A9D3E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C2BFF-7FAF-4F0E-A859-AC5647AB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21F2-2076-594B-BB0A-2CD5AB1EA833}" type="slidenum">
              <a:rPr lang="en-MD" smtClean="0"/>
              <a:t>‹#›</a:t>
            </a:fld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13917138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B9F9C-E0F4-4F52-B89B-90BBD1E9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5183B-BCFB-4CDD-B661-BA958F02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9F575-4ABA-4F56-8AB1-FB855A4E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A4DF-FE43-D741-8726-1070866B3813}" type="datetime1">
              <a:rPr lang="en-US" smtClean="0"/>
              <a:t>2/16/2022</a:t>
            </a:fld>
            <a:endParaRPr lang="en-M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17957-F6D8-4FE8-B7B4-C7C71EDD1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Proiectul “Abilitarea cetățenilor în Republica Moldova” este finanțat de Uniunea Europeană  
și implementat de Agenția de Cooperare Internațională a Germaniei GIZ. </a:t>
            </a:r>
            <a:endParaRPr lang="en-M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D832-91AD-4306-A22C-895832C6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21F2-2076-594B-BB0A-2CD5AB1EA833}" type="slidenum">
              <a:rPr lang="en-MD" smtClean="0"/>
              <a:pPr/>
              <a:t>‹#›</a:t>
            </a:fld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1184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ransition spd="slow">
    <p:wip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47823A-B22C-5448-BA87-FE481DF9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9627" y="735320"/>
            <a:ext cx="7619999" cy="365125"/>
          </a:xfrm>
        </p:spPr>
        <p:txBody>
          <a:bodyPr/>
          <a:lstStyle/>
          <a:p>
            <a:r>
              <a:rPr lang="ro-RO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Programul de granturi mici </a:t>
            </a:r>
            <a:r>
              <a:rPr lang="it-IT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„Mediu, adaptare la schimbările climatice şi ecosisteme”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49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28ECEB1-F703-4F77-9286-3728FA901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19" y="5774579"/>
            <a:ext cx="1989367" cy="5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E389FC3-525C-4240-B056-B63CE23C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40" y="5577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7CC207-4193-4DC2-94DD-0E2E7BB9C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40" y="60348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BB0DF67A-95EC-44D7-9C62-80D27FFF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433" y="471672"/>
            <a:ext cx="1607968" cy="89242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4498B9E-08A8-4FF6-AD91-7CC50B2B6D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40259" y="307217"/>
            <a:ext cx="1425561" cy="139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DFA6C-CCED-468F-88CE-D8DBF443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715" y="5577603"/>
            <a:ext cx="685859" cy="853514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B5A3393-7CC9-46A9-B710-7FC52418B0EF}"/>
              </a:ext>
            </a:extLst>
          </p:cNvPr>
          <p:cNvSpPr txBox="1">
            <a:spLocks/>
          </p:cNvSpPr>
          <p:nvPr/>
        </p:nvSpPr>
        <p:spPr>
          <a:xfrm>
            <a:off x="9501510" y="5929904"/>
            <a:ext cx="1864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Prim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</a:rPr>
              <a:t>ăria mun.Strășeni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2AA74-D0EF-42F6-9A10-408BB0232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342" y="2827526"/>
            <a:ext cx="4286570" cy="31548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E32790-4B5E-4904-954D-9C855009935A}"/>
              </a:ext>
            </a:extLst>
          </p:cNvPr>
          <p:cNvSpPr/>
          <p:nvPr/>
        </p:nvSpPr>
        <p:spPr>
          <a:xfrm>
            <a:off x="0" y="1428916"/>
            <a:ext cx="12192000" cy="13970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67D3EE01-C5B6-462E-8506-08BE2FC74639}"/>
              </a:ext>
            </a:extLst>
          </p:cNvPr>
          <p:cNvSpPr txBox="1"/>
          <p:nvPr/>
        </p:nvSpPr>
        <p:spPr>
          <a:xfrm>
            <a:off x="774765" y="2010388"/>
            <a:ext cx="1064246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Cetățean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o-RO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râu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CURAT”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FDBBC77-542F-4D10-AE28-A9B8D8F383AF}"/>
              </a:ext>
            </a:extLst>
          </p:cNvPr>
          <p:cNvSpPr txBox="1"/>
          <p:nvPr/>
        </p:nvSpPr>
        <p:spPr>
          <a:xfrm>
            <a:off x="536921" y="1547568"/>
            <a:ext cx="1064246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6505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47823A-B22C-5448-BA87-FE481DF9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64807"/>
            <a:ext cx="7619999" cy="365125"/>
          </a:xfrm>
        </p:spPr>
        <p:txBody>
          <a:bodyPr/>
          <a:lstStyle/>
          <a:p>
            <a:r>
              <a:rPr lang="en-US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o-RO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Programul de granturi mici </a:t>
            </a:r>
            <a:r>
              <a:rPr lang="it-IT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„Mediu, adaptare la schimbările climatice şi ecosisteme”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389FC3-525C-4240-B056-B63CE23C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09" y="2518941"/>
            <a:ext cx="5854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Mun. Str</a:t>
            </a:r>
            <a:r>
              <a:rPr lang="ro-R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ășeni</a:t>
            </a:r>
            <a:endParaRPr lang="en-US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BB0DF67A-95EC-44D7-9C62-80D27FFF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1" y="471672"/>
            <a:ext cx="1607968" cy="89242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4498B9E-08A8-4FF6-AD91-7CC50B2B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0259" y="307217"/>
            <a:ext cx="1425561" cy="1397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54782F-9215-4381-9CF0-665D5FADC3FE}"/>
              </a:ext>
            </a:extLst>
          </p:cNvPr>
          <p:cNvSpPr txBox="1"/>
          <p:nvPr/>
        </p:nvSpPr>
        <p:spPr>
          <a:xfrm>
            <a:off x="673143" y="1854366"/>
            <a:ext cx="394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Beneficiar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proiect</a:t>
            </a:r>
            <a:endParaRPr lang="ru-RU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03DF7-75BC-4A5B-9548-25E71F871B14}"/>
              </a:ext>
            </a:extLst>
          </p:cNvPr>
          <p:cNvSpPr txBox="1"/>
          <p:nvPr/>
        </p:nvSpPr>
        <p:spPr>
          <a:xfrm>
            <a:off x="679445" y="3052523"/>
            <a:ext cx="2753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18.376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locuitori</a:t>
            </a:r>
            <a:endParaRPr lang="ro-R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o-R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de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gospodării</a:t>
            </a:r>
            <a:endParaRPr lang="ro-R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uprafața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ro-R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șeuri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4,7 ha 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(capacitate depășită)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050" name="Picture 2" descr="FOTO.VIDEO/ Este „rublă”, voi sorta. Separăm deșeurile, avem pentru ce -  Ecopresa">
            <a:extLst>
              <a:ext uri="{FF2B5EF4-FFF2-40B4-BE49-F238E27FC236}">
                <a16:creationId xmlns:a16="http://schemas.microsoft.com/office/drawing/2014/main" id="{08D69DFB-A651-4D8F-A8FF-9836616A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61" y="1853260"/>
            <a:ext cx="4115420" cy="27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 este disponibilă nicio descriere pentru fotografie.">
            <a:extLst>
              <a:ext uri="{FF2B5EF4-FFF2-40B4-BE49-F238E27FC236}">
                <a16:creationId xmlns:a16="http://schemas.microsoft.com/office/drawing/2014/main" id="{A605F2B3-0EEA-4FCC-A231-44E26BBB6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5" b="12634"/>
          <a:stretch/>
        </p:blipFill>
        <p:spPr bwMode="auto">
          <a:xfrm>
            <a:off x="6115069" y="1358433"/>
            <a:ext cx="2914650" cy="45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 putea fi o imagine cu stând în picioare, în aer liber şi copac">
            <a:extLst>
              <a:ext uri="{FF2B5EF4-FFF2-40B4-BE49-F238E27FC236}">
                <a16:creationId xmlns:a16="http://schemas.microsoft.com/office/drawing/2014/main" id="{A5ABB8E1-41D7-402D-8DB2-473079A43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1" t="19839" r="36172" b="2726"/>
          <a:stretch/>
        </p:blipFill>
        <p:spPr bwMode="auto">
          <a:xfrm>
            <a:off x="4380574" y="3854549"/>
            <a:ext cx="2177255" cy="24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238C9A-A6B1-4FB0-BDBD-6254B7E70309}"/>
              </a:ext>
            </a:extLst>
          </p:cNvPr>
          <p:cNvSpPr/>
          <p:nvPr/>
        </p:nvSpPr>
        <p:spPr>
          <a:xfrm>
            <a:off x="790575" y="4686300"/>
            <a:ext cx="3362325" cy="1666775"/>
          </a:xfrm>
          <a:prstGeom prst="roundRect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Î.M.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Gospodăria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Comunală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Strașeni</a:t>
            </a:r>
            <a:r>
              <a:rPr lang="ro-RO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b="1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Strategie</a:t>
            </a:r>
            <a:r>
              <a:rPr lang="en-US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 local</a:t>
            </a:r>
            <a:r>
              <a:rPr lang="ro-RO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ă de gestionare deșeuri.</a:t>
            </a:r>
            <a:endParaRPr lang="en-US" dirty="0"/>
          </a:p>
        </p:txBody>
      </p:sp>
      <p:pic>
        <p:nvPicPr>
          <p:cNvPr id="2058" name="Picture 10" descr="Nu este disponibilă nicio descriere pentru fotografie.">
            <a:extLst>
              <a:ext uri="{FF2B5EF4-FFF2-40B4-BE49-F238E27FC236}">
                <a16:creationId xmlns:a16="http://schemas.microsoft.com/office/drawing/2014/main" id="{D31CF39C-CC62-41C3-ACA7-432181213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 r="19583"/>
          <a:stretch/>
        </p:blipFill>
        <p:spPr bwMode="auto">
          <a:xfrm>
            <a:off x="9397793" y="4208045"/>
            <a:ext cx="2457175" cy="22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085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B9FA37-5698-4695-A077-051D2C01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75" y="2029566"/>
            <a:ext cx="5943925" cy="43056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47823A-B22C-5448-BA87-FE481DF9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64807"/>
            <a:ext cx="7619999" cy="365125"/>
          </a:xfrm>
        </p:spPr>
        <p:txBody>
          <a:bodyPr/>
          <a:lstStyle/>
          <a:p>
            <a:r>
              <a:rPr lang="en-US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o-RO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Programul de granturi mici </a:t>
            </a:r>
            <a:r>
              <a:rPr lang="it-IT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„Mediu, adaptare la schimbările climatice şi ecosisteme”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389FC3-525C-4240-B056-B63CE23C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55" y="4182401"/>
            <a:ext cx="58543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Poluarea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contaminarea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rîulețele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traversează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localitatea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revarsă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Bîc</a:t>
            </a:r>
            <a:r>
              <a:rPr lang="ro-RO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Impactul poluării cu deșeuri asupra sănătății populației din localitate.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Rolul educației/conștientizării în îmbunătățirea calității factorilor de mediu.</a:t>
            </a:r>
            <a:endParaRPr lang="en-US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BB0DF67A-95EC-44D7-9C62-80D27FFF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1" y="471672"/>
            <a:ext cx="1607968" cy="89242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4498B9E-08A8-4FF6-AD91-7CC50B2B6D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40259" y="307217"/>
            <a:ext cx="1425561" cy="1397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54782F-9215-4381-9CF0-665D5FADC3FE}"/>
              </a:ext>
            </a:extLst>
          </p:cNvPr>
          <p:cNvSpPr txBox="1"/>
          <p:nvPr/>
        </p:nvSpPr>
        <p:spPr>
          <a:xfrm>
            <a:off x="631096" y="3659181"/>
            <a:ext cx="4037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cheie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abordat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</a:rPr>
              <a:t>e: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03DF7-75BC-4A5B-9548-25E71F871B14}"/>
              </a:ext>
            </a:extLst>
          </p:cNvPr>
          <p:cNvSpPr txBox="1"/>
          <p:nvPr/>
        </p:nvSpPr>
        <p:spPr>
          <a:xfrm>
            <a:off x="8810625" y="6010275"/>
            <a:ext cx="4539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Perioada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implementare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/>
              <a:t>februarie</a:t>
            </a:r>
            <a:r>
              <a:rPr lang="en-US" sz="1200" dirty="0"/>
              <a:t> –</a:t>
            </a:r>
            <a:r>
              <a:rPr lang="en-US" sz="1200" dirty="0" err="1"/>
              <a:t>octombrie</a:t>
            </a:r>
            <a:r>
              <a:rPr lang="en-US" sz="1200" dirty="0"/>
              <a:t> 2022</a:t>
            </a:r>
            <a:endParaRPr lang="ru-RU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160434-7DFA-4804-966C-73E639BBBCC6}"/>
              </a:ext>
            </a:extLst>
          </p:cNvPr>
          <p:cNvSpPr/>
          <p:nvPr/>
        </p:nvSpPr>
        <p:spPr>
          <a:xfrm>
            <a:off x="631096" y="2107348"/>
            <a:ext cx="6865079" cy="1304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 PROIECT:</a:t>
            </a:r>
          </a:p>
          <a:p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educerea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poluării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educarea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conlucrarea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activă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cetățenilor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8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localitate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98ABD38-5507-4ABD-853E-B676249E6DB4}"/>
              </a:ext>
            </a:extLst>
          </p:cNvPr>
          <p:cNvSpPr/>
          <p:nvPr/>
        </p:nvSpPr>
        <p:spPr>
          <a:xfrm rot="18598672">
            <a:off x="6696996" y="5863179"/>
            <a:ext cx="447675" cy="4496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E5CC90-0FBE-40CF-B2E5-80CB5E6EA0F1}"/>
              </a:ext>
            </a:extLst>
          </p:cNvPr>
          <p:cNvSpPr/>
          <p:nvPr/>
        </p:nvSpPr>
        <p:spPr>
          <a:xfrm rot="2438916">
            <a:off x="8586788" y="2111798"/>
            <a:ext cx="447675" cy="4496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76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CDD7D7-BE5B-44FB-AC85-1A87B68C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1821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C519169-2F36-4168-BA25-74E2C8EB8DAD}"/>
              </a:ext>
            </a:extLst>
          </p:cNvPr>
          <p:cNvSpPr/>
          <p:nvPr/>
        </p:nvSpPr>
        <p:spPr>
          <a:xfrm>
            <a:off x="764377" y="484031"/>
            <a:ext cx="3852140" cy="58830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3F1BF-3F68-4DEF-AE37-EB59DC111B47}"/>
              </a:ext>
            </a:extLst>
          </p:cNvPr>
          <p:cNvSpPr/>
          <p:nvPr/>
        </p:nvSpPr>
        <p:spPr>
          <a:xfrm>
            <a:off x="-7981" y="3425534"/>
            <a:ext cx="5022936" cy="1968419"/>
          </a:xfrm>
          <a:prstGeom prst="rect">
            <a:avLst/>
          </a:prstGeom>
          <a:solidFill>
            <a:schemeClr val="accent5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DBEE4-215A-48A8-8B7F-87B93C40DA68}"/>
              </a:ext>
            </a:extLst>
          </p:cNvPr>
          <p:cNvSpPr txBox="1"/>
          <p:nvPr/>
        </p:nvSpPr>
        <p:spPr>
          <a:xfrm>
            <a:off x="291773" y="3837144"/>
            <a:ext cx="478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000" b="1" u="sng" dirty="0">
                <a:solidFill>
                  <a:schemeClr val="bg1"/>
                </a:solidFill>
              </a:rPr>
              <a:t>OBIECTIV </a:t>
            </a:r>
            <a:r>
              <a:rPr lang="ro-RO" sz="2000" b="1" u="sng" dirty="0">
                <a:solidFill>
                  <a:schemeClr val="bg1"/>
                </a:solidFill>
              </a:rPr>
              <a:t>1</a:t>
            </a:r>
            <a:endParaRPr lang="ro-RO" u="sng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Salubrizarea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porțiuni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rîulețului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localitate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revarsă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Bîc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0223D-3AD9-4F03-8920-BE70CA254741}"/>
              </a:ext>
            </a:extLst>
          </p:cNvPr>
          <p:cNvSpPr txBox="1"/>
          <p:nvPr/>
        </p:nvSpPr>
        <p:spPr>
          <a:xfrm>
            <a:off x="5990272" y="1571000"/>
            <a:ext cx="33858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MD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 planificate: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EC323DC-F1D3-4286-9AD7-8F84C1C6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1582" y="269179"/>
            <a:ext cx="1898366" cy="105359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9CBE36B-4BA0-4E33-9D88-0D3C081C85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37408" y="173950"/>
            <a:ext cx="1425561" cy="1397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220F7-DACA-47D6-8C5B-BCF0AECEC4CA}"/>
              </a:ext>
            </a:extLst>
          </p:cNvPr>
          <p:cNvSpPr txBox="1"/>
          <p:nvPr/>
        </p:nvSpPr>
        <p:spPr>
          <a:xfrm>
            <a:off x="5990271" y="2053891"/>
            <a:ext cx="55418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2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campanii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salubrizare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rîulețului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revarsă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Bîc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genericul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Iubește-ți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râul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municipiul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porțiuni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rîuleț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desfunda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canalulul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scurgere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video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C7F9E-5CDF-407B-A0EA-708747700AAD}"/>
              </a:ext>
            </a:extLst>
          </p:cNvPr>
          <p:cNvSpPr txBox="1"/>
          <p:nvPr/>
        </p:nvSpPr>
        <p:spPr>
          <a:xfrm>
            <a:off x="5990270" y="3846689"/>
            <a:ext cx="32143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așteptate: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BE0A1-3285-4B71-B692-DBBE2C451727}"/>
              </a:ext>
            </a:extLst>
          </p:cNvPr>
          <p:cNvSpPr txBox="1"/>
          <p:nvPr/>
        </p:nvSpPr>
        <p:spPr>
          <a:xfrm>
            <a:off x="5990270" y="4349220"/>
            <a:ext cx="55418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Curățarea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porțiuni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rîuleț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zonelor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imediata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apropiere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Rîuleț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curățat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desfundat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rsicului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inundații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locuințelor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apropiere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Cunoașterea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impactului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deșeurilor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rîulețelor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consecințele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costuri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0946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13C779-362F-43D4-865A-A1B81C9E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7779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C519169-2F36-4168-BA25-74E2C8EB8DAD}"/>
              </a:ext>
            </a:extLst>
          </p:cNvPr>
          <p:cNvSpPr/>
          <p:nvPr/>
        </p:nvSpPr>
        <p:spPr>
          <a:xfrm>
            <a:off x="764377" y="484031"/>
            <a:ext cx="3852140" cy="58830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3F1BF-3F68-4DEF-AE37-EB59DC111B47}"/>
              </a:ext>
            </a:extLst>
          </p:cNvPr>
          <p:cNvSpPr/>
          <p:nvPr/>
        </p:nvSpPr>
        <p:spPr>
          <a:xfrm>
            <a:off x="-1" y="3370833"/>
            <a:ext cx="5191125" cy="1968419"/>
          </a:xfrm>
          <a:prstGeom prst="rect">
            <a:avLst/>
          </a:pr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DBEE4-215A-48A8-8B7F-87B93C40DA68}"/>
              </a:ext>
            </a:extLst>
          </p:cNvPr>
          <p:cNvSpPr txBox="1"/>
          <p:nvPr/>
        </p:nvSpPr>
        <p:spPr>
          <a:xfrm>
            <a:off x="242286" y="3507241"/>
            <a:ext cx="4780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 2</a:t>
            </a:r>
            <a:endParaRPr lang="ru-RU" sz="1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Extinderea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infrastructurii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colectarea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separata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deșeurilor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reciclabile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consolidarea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capacităților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agenți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economici de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gestionare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0223D-3AD9-4F03-8920-BE70CA254741}"/>
              </a:ext>
            </a:extLst>
          </p:cNvPr>
          <p:cNvSpPr txBox="1"/>
          <p:nvPr/>
        </p:nvSpPr>
        <p:spPr>
          <a:xfrm>
            <a:off x="6096000" y="2171850"/>
            <a:ext cx="33858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MD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 planificate: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9D824A1-7AD7-4CD3-8120-F125518218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1582" y="269179"/>
            <a:ext cx="1898366" cy="105359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DAE3E8C-6359-4986-B824-F98D96497E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37408" y="173950"/>
            <a:ext cx="1425561" cy="1397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017D5E-212E-43FB-8BAD-A0F025FC389E}"/>
              </a:ext>
            </a:extLst>
          </p:cNvPr>
          <p:cNvSpPr txBox="1"/>
          <p:nvPr/>
        </p:nvSpPr>
        <p:spPr>
          <a:xfrm>
            <a:off x="5997586" y="2716329"/>
            <a:ext cx="5240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Achiziția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plaselor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separata a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Plasticului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 2 cursuri specializate</a:t>
            </a:r>
            <a:r>
              <a:rPr lang="ro-RO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în management deșeurilor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reprezentanți APL/agenți economici poluatori.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962B4-32C5-484F-94CC-28BFF4870064}"/>
              </a:ext>
            </a:extLst>
          </p:cNvPr>
          <p:cNvSpPr txBox="1"/>
          <p:nvPr/>
        </p:nvSpPr>
        <p:spPr>
          <a:xfrm>
            <a:off x="6131582" y="3846689"/>
            <a:ext cx="32143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așteptate: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E767C-D27D-48E4-BF67-DC95658D9016}"/>
              </a:ext>
            </a:extLst>
          </p:cNvPr>
          <p:cNvSpPr txBox="1"/>
          <p:nvPr/>
        </p:nvSpPr>
        <p:spPr>
          <a:xfrm>
            <a:off x="5997586" y="4355043"/>
            <a:ext cx="5240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cantității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plastic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colectare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Cunoașterea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instrumetelor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mangement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conform al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deșeurilor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41933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young, person, holding, little&#10;&#10;Description automatically generated">
            <a:extLst>
              <a:ext uri="{FF2B5EF4-FFF2-40B4-BE49-F238E27FC236}">
                <a16:creationId xmlns:a16="http://schemas.microsoft.com/office/drawing/2014/main" id="{C70B962A-4826-4000-A4FC-AC6E5CE3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625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C519169-2F36-4168-BA25-74E2C8EB8DAD}"/>
              </a:ext>
            </a:extLst>
          </p:cNvPr>
          <p:cNvSpPr/>
          <p:nvPr/>
        </p:nvSpPr>
        <p:spPr>
          <a:xfrm>
            <a:off x="764377" y="484031"/>
            <a:ext cx="3852140" cy="58830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3F1BF-3F68-4DEF-AE37-EB59DC111B47}"/>
              </a:ext>
            </a:extLst>
          </p:cNvPr>
          <p:cNvSpPr/>
          <p:nvPr/>
        </p:nvSpPr>
        <p:spPr>
          <a:xfrm>
            <a:off x="1" y="4319888"/>
            <a:ext cx="5022936" cy="1806591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DBEE4-215A-48A8-8B7F-87B93C40DA68}"/>
              </a:ext>
            </a:extLst>
          </p:cNvPr>
          <p:cNvSpPr txBox="1"/>
          <p:nvPr/>
        </p:nvSpPr>
        <p:spPr>
          <a:xfrm>
            <a:off x="288618" y="4626088"/>
            <a:ext cx="4445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1600" b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 3</a:t>
            </a:r>
            <a:endParaRPr lang="ro-MD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numărului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tineri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abilitați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gestionarea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deșeurilor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riscul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poluării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B2BE8-CF68-4CCF-97C0-604B351E1C72}"/>
              </a:ext>
            </a:extLst>
          </p:cNvPr>
          <p:cNvSpPr txBox="1"/>
          <p:nvPr/>
        </p:nvSpPr>
        <p:spPr>
          <a:xfrm>
            <a:off x="5834001" y="1502823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MD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 planificate: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275EF-3EC7-4715-8986-22B31CADA70A}"/>
              </a:ext>
            </a:extLst>
          </p:cNvPr>
          <p:cNvSpPr txBox="1"/>
          <p:nvPr/>
        </p:nvSpPr>
        <p:spPr>
          <a:xfrm>
            <a:off x="5861364" y="2088402"/>
            <a:ext cx="51203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Lansare Campanie locală de informare și colectare separată a deșeurilor reciclabile (plastic, hîrtie și DEEE) cu organizarea orelor de educație ecologică</a:t>
            </a:r>
            <a:r>
              <a:rPr lang="ro-R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Elaborare materiale informaționale în format online pentru promovarea subiectului poluării cu deșeuri</a:t>
            </a:r>
            <a:r>
              <a:rPr lang="ro-R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 </a:t>
            </a:r>
            <a:r>
              <a:rPr lang="ro-RO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“Forumul Tinerilor din Bazinul râului Bîc” și premierea celor mai activit tineri </a:t>
            </a:r>
            <a:endParaRPr lang="ro-RO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C34D4CF9-3DF1-47A2-B824-3F1BF704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1582" y="269179"/>
            <a:ext cx="1898366" cy="1053594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1F063034-1F4B-4B08-98A1-9627E63643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37408" y="173950"/>
            <a:ext cx="1425561" cy="1397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553678-C9F3-4D07-A240-3FB1B5CDEB19}"/>
              </a:ext>
            </a:extLst>
          </p:cNvPr>
          <p:cNvSpPr txBox="1"/>
          <p:nvPr/>
        </p:nvSpPr>
        <p:spPr>
          <a:xfrm>
            <a:off x="5787313" y="3842834"/>
            <a:ext cx="32143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așteptate: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E4BE27-B1B6-4F91-A10C-28855EDFC178}"/>
              </a:ext>
            </a:extLst>
          </p:cNvPr>
          <p:cNvSpPr txBox="1"/>
          <p:nvPr/>
        </p:nvSpPr>
        <p:spPr>
          <a:xfrm>
            <a:off x="5834001" y="4363437"/>
            <a:ext cx="56799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 numărului de tineri implicați în colectarea deșeurilor reciclabile.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Elevii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prietenoase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expoziții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Reducerea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deșeurilor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reciclabile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ajunse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gropile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gunoi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Educarea unui comportament responsabil în rândul cetățenilor. 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03959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DCAF43-E7B7-4468-ABB9-0A227873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674" y="4466995"/>
            <a:ext cx="2249635" cy="1655685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E389FC3-525C-4240-B056-B63CE23C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40" y="5577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7CC207-4193-4DC2-94DD-0E2E7BB9C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40" y="60348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729B617-363B-47DF-85EF-4871FEC7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9627" y="735320"/>
            <a:ext cx="7619999" cy="365125"/>
          </a:xfrm>
        </p:spPr>
        <p:txBody>
          <a:bodyPr/>
          <a:lstStyle/>
          <a:p>
            <a:r>
              <a:rPr lang="ro-RO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Programul de granturi mici </a:t>
            </a:r>
            <a:r>
              <a:rPr lang="it-IT" b="1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„Mediu, adaptare la schimbările climatice şi ecosisteme”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CD204-64C7-45EC-A16F-30BBF8AB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180" y="378848"/>
            <a:ext cx="1775221" cy="985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E6217-5CCA-4177-96B2-8C567EB9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40259" y="307217"/>
            <a:ext cx="1425561" cy="1397050"/>
          </a:xfrm>
          <a:prstGeom prst="rect">
            <a:avLst/>
          </a:prstGeom>
        </p:spPr>
      </p:pic>
      <p:pic>
        <p:nvPicPr>
          <p:cNvPr id="9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20EA8FC-4631-4474-975D-54C1DF30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19" y="5774579"/>
            <a:ext cx="1989367" cy="5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8E9E2-9ABC-4D64-9D7E-564842311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715" y="5577603"/>
            <a:ext cx="685859" cy="853514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1DD0046-B105-487C-8CD3-57B2E0CF5999}"/>
              </a:ext>
            </a:extLst>
          </p:cNvPr>
          <p:cNvSpPr txBox="1">
            <a:spLocks/>
          </p:cNvSpPr>
          <p:nvPr/>
        </p:nvSpPr>
        <p:spPr>
          <a:xfrm>
            <a:off x="9501510" y="5929904"/>
            <a:ext cx="1864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Prim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</a:rPr>
              <a:t>ăria mun.Strășeni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7ADEC-F436-416A-957B-82A7E16A11B5}"/>
              </a:ext>
            </a:extLst>
          </p:cNvPr>
          <p:cNvSpPr txBox="1"/>
          <p:nvPr/>
        </p:nvSpPr>
        <p:spPr>
          <a:xfrm>
            <a:off x="2713849" y="2211909"/>
            <a:ext cx="7091264" cy="2135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 putem întoarce timpul. Dar putem să plantăm copaci, să ne ecologizăm/înverzim orașele și satele, </a:t>
            </a:r>
            <a:r>
              <a:rPr lang="ro-RO" sz="1800" b="1" u="sng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 colectăm separat deșeurile</a:t>
            </a:r>
            <a:r>
              <a:rPr lang="ro-RO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o-RO" sz="1800" b="1" u="sng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 curățăm râurile</a:t>
            </a:r>
            <a:r>
              <a:rPr lang="ro-RO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să reducem risipa alimentară, etc. </a:t>
            </a:r>
          </a:p>
          <a:p>
            <a:pPr marL="0" marR="0" indent="0"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Suntem generația care poate face pace cu Natura. </a:t>
            </a: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800" b="1" dirty="0">
                <a:solidFill>
                  <a:srgbClr val="2E92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 devenim activi</a:t>
            </a:r>
            <a:r>
              <a:rPr lang="ro-RO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o-RO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 anxioși. </a:t>
            </a:r>
            <a:endParaRPr lang="en-US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800" b="1" dirty="0">
                <a:solidFill>
                  <a:srgbClr val="2E92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 fim îndrăzneți</a:t>
            </a:r>
            <a:r>
              <a:rPr lang="ro-RO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o-RO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 timizi.</a:t>
            </a:r>
            <a:endParaRPr lang="en-US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365AF-9B9C-4F18-954F-8228B906CEE6}"/>
              </a:ext>
            </a:extLst>
          </p:cNvPr>
          <p:cNvSpPr txBox="1"/>
          <p:nvPr/>
        </p:nvSpPr>
        <p:spPr>
          <a:xfrm>
            <a:off x="2633994" y="1528548"/>
            <a:ext cx="709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o-RO" sz="3600" b="1" dirty="0">
                <a:solidFill>
                  <a:schemeClr val="tx2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Vă mulțumesc pentru atenție</a:t>
            </a:r>
            <a:endParaRPr lang="en-US" sz="3600" dirty="0">
              <a:solidFill>
                <a:schemeClr val="tx2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7986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582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Segoe UI Historic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Aurelia Bahnaru</dc:creator>
  <cp:lastModifiedBy>Aurelia Bahnaru</cp:lastModifiedBy>
  <cp:revision>34</cp:revision>
  <dcterms:created xsi:type="dcterms:W3CDTF">2020-10-01T17:35:09Z</dcterms:created>
  <dcterms:modified xsi:type="dcterms:W3CDTF">2022-02-16T19:32:37Z</dcterms:modified>
</cp:coreProperties>
</file>