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324" r:id="rId3"/>
    <p:sldId id="257" r:id="rId4"/>
    <p:sldId id="259" r:id="rId5"/>
    <p:sldId id="258" r:id="rId6"/>
    <p:sldId id="260" r:id="rId7"/>
    <p:sldId id="323" r:id="rId8"/>
    <p:sldId id="328" r:id="rId9"/>
    <p:sldId id="2364" r:id="rId10"/>
    <p:sldId id="307" r:id="rId11"/>
    <p:sldId id="261"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15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D7954-3A3A-45BE-A35F-458A831EE19A}"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20F67-90FF-49D7-A754-E7779FAADD98}" type="slidenum">
              <a:rPr lang="en-US" smtClean="0"/>
              <a:t>‹#›</a:t>
            </a:fld>
            <a:endParaRPr lang="en-US"/>
          </a:p>
        </p:txBody>
      </p:sp>
    </p:spTree>
    <p:extLst>
      <p:ext uri="{BB962C8B-B14F-4D97-AF65-F5344CB8AC3E}">
        <p14:creationId xmlns:p14="http://schemas.microsoft.com/office/powerpoint/2010/main" val="464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8D5AA-1536-2E4E-B0E8-64CDAAEFFCE1}" type="slidenum">
              <a:rPr lang="en-MD" smtClean="0"/>
              <a:t>7</a:t>
            </a:fld>
            <a:endParaRPr lang="en-MD"/>
          </a:p>
        </p:txBody>
      </p:sp>
    </p:spTree>
    <p:extLst>
      <p:ext uri="{BB962C8B-B14F-4D97-AF65-F5344CB8AC3E}">
        <p14:creationId xmlns:p14="http://schemas.microsoft.com/office/powerpoint/2010/main" val="86188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8D5AA-1536-2E4E-B0E8-64CDAAEFFCE1}" type="slidenum">
              <a:rPr lang="en-MD" smtClean="0"/>
              <a:t>8</a:t>
            </a:fld>
            <a:endParaRPr lang="en-MD"/>
          </a:p>
        </p:txBody>
      </p:sp>
    </p:spTree>
    <p:extLst>
      <p:ext uri="{BB962C8B-B14F-4D97-AF65-F5344CB8AC3E}">
        <p14:creationId xmlns:p14="http://schemas.microsoft.com/office/powerpoint/2010/main" val="245711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8D5AA-1536-2E4E-B0E8-64CDAAEFFCE1}" type="slidenum">
              <a:rPr lang="en-MD" smtClean="0"/>
              <a:t>9</a:t>
            </a:fld>
            <a:endParaRPr lang="en-MD"/>
          </a:p>
        </p:txBody>
      </p:sp>
    </p:spTree>
    <p:extLst>
      <p:ext uri="{BB962C8B-B14F-4D97-AF65-F5344CB8AC3E}">
        <p14:creationId xmlns:p14="http://schemas.microsoft.com/office/powerpoint/2010/main" val="324990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8D5AA-1536-2E4E-B0E8-64CDAAEFFCE1}" type="slidenum">
              <a:rPr lang="en-MD" smtClean="0"/>
              <a:t>10</a:t>
            </a:fld>
            <a:endParaRPr lang="en-MD"/>
          </a:p>
        </p:txBody>
      </p:sp>
    </p:spTree>
    <p:extLst>
      <p:ext uri="{BB962C8B-B14F-4D97-AF65-F5344CB8AC3E}">
        <p14:creationId xmlns:p14="http://schemas.microsoft.com/office/powerpoint/2010/main" val="42390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20F67-90FF-49D7-A754-E7779FAADD98}" type="slidenum">
              <a:rPr lang="en-US" smtClean="0"/>
              <a:t>11</a:t>
            </a:fld>
            <a:endParaRPr lang="en-US"/>
          </a:p>
        </p:txBody>
      </p:sp>
    </p:spTree>
    <p:extLst>
      <p:ext uri="{BB962C8B-B14F-4D97-AF65-F5344CB8AC3E}">
        <p14:creationId xmlns:p14="http://schemas.microsoft.com/office/powerpoint/2010/main" val="346702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legis.md/cautare/getResults?doc_id=102175&amp;lang=ro"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9576730" y="-3455500"/>
            <a:ext cx="15763161" cy="15763161"/>
            <a:chOff x="0" y="0"/>
            <a:chExt cx="12700000" cy="12700000"/>
          </a:xfrm>
        </p:grpSpPr>
        <p:sp>
          <p:nvSpPr>
            <p:cNvPr id="3" name="Freeform 3"/>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7ED957"/>
            </a:solidFill>
          </p:spPr>
        </p:sp>
      </p:grpSp>
      <p:sp>
        <p:nvSpPr>
          <p:cNvPr id="4" name="TextBox 4"/>
          <p:cNvSpPr txBox="1"/>
          <p:nvPr/>
        </p:nvSpPr>
        <p:spPr>
          <a:xfrm>
            <a:off x="7014593" y="1450181"/>
            <a:ext cx="11067388" cy="7386638"/>
          </a:xfrm>
          <a:prstGeom prst="rect">
            <a:avLst/>
          </a:prstGeom>
        </p:spPr>
        <p:txBody>
          <a:bodyPr lIns="0" tIns="0" rIns="0" bIns="0" rtlCol="0" anchor="t">
            <a:spAutoFit/>
          </a:bodyPr>
          <a:lstStyle/>
          <a:p>
            <a:r>
              <a:rPr lang="en-US" sz="8000" dirty="0" err="1">
                <a:solidFill>
                  <a:srgbClr val="7ED957"/>
                </a:solidFill>
                <a:latin typeface="+mj-lt"/>
              </a:rPr>
              <a:t>În</a:t>
            </a:r>
            <a:r>
              <a:rPr lang="en-US" sz="8000" dirty="0">
                <a:solidFill>
                  <a:srgbClr val="7ED957"/>
                </a:solidFill>
                <a:latin typeface="+mj-lt"/>
              </a:rPr>
              <a:t> </a:t>
            </a:r>
            <a:r>
              <a:rPr lang="en-US" sz="8000" dirty="0" err="1">
                <a:solidFill>
                  <a:srgbClr val="7ED957"/>
                </a:solidFill>
                <a:latin typeface="+mj-lt"/>
              </a:rPr>
              <a:t>lupta</a:t>
            </a:r>
            <a:r>
              <a:rPr lang="en-US" sz="8000" dirty="0">
                <a:solidFill>
                  <a:srgbClr val="7ED957"/>
                </a:solidFill>
                <a:latin typeface="+mj-lt"/>
              </a:rPr>
              <a:t> cu </a:t>
            </a:r>
            <a:r>
              <a:rPr lang="en-US" sz="8000" dirty="0" err="1">
                <a:solidFill>
                  <a:srgbClr val="7ED957"/>
                </a:solidFill>
                <a:latin typeface="+mj-lt"/>
              </a:rPr>
              <a:t>deșeurile</a:t>
            </a:r>
            <a:r>
              <a:rPr lang="en-US" sz="8000" dirty="0">
                <a:solidFill>
                  <a:srgbClr val="7ED957"/>
                </a:solidFill>
                <a:latin typeface="+mj-lt"/>
              </a:rPr>
              <a:t> din Plastic,</a:t>
            </a:r>
            <a:r>
              <a:rPr lang="en-US" sz="8000" dirty="0">
                <a:solidFill>
                  <a:srgbClr val="FF3C00"/>
                </a:solidFill>
                <a:latin typeface="+mj-lt"/>
              </a:rPr>
              <a:t> </a:t>
            </a:r>
            <a:r>
              <a:rPr lang="en-US" sz="8000" dirty="0" err="1">
                <a:solidFill>
                  <a:srgbClr val="231F20"/>
                </a:solidFill>
                <a:latin typeface="+mj-lt"/>
              </a:rPr>
              <a:t>schemele</a:t>
            </a:r>
            <a:r>
              <a:rPr lang="en-US" sz="8000" dirty="0">
                <a:solidFill>
                  <a:srgbClr val="231F20"/>
                </a:solidFill>
                <a:latin typeface="+mj-lt"/>
              </a:rPr>
              <a:t> REP </a:t>
            </a:r>
            <a:r>
              <a:rPr lang="en-US" sz="8000" dirty="0" err="1">
                <a:solidFill>
                  <a:srgbClr val="231F20"/>
                </a:solidFill>
                <a:latin typeface="+mj-lt"/>
              </a:rPr>
              <a:t>trebuie</a:t>
            </a:r>
            <a:r>
              <a:rPr lang="en-US" sz="8000" dirty="0">
                <a:solidFill>
                  <a:srgbClr val="231F20"/>
                </a:solidFill>
                <a:latin typeface="+mj-lt"/>
              </a:rPr>
              <a:t> </a:t>
            </a:r>
            <a:r>
              <a:rPr lang="en-US" sz="8000" dirty="0" err="1">
                <a:solidFill>
                  <a:srgbClr val="231F20"/>
                </a:solidFill>
                <a:latin typeface="+mj-lt"/>
              </a:rPr>
              <a:t>să</a:t>
            </a:r>
            <a:r>
              <a:rPr lang="en-US" sz="8000" dirty="0">
                <a:solidFill>
                  <a:srgbClr val="231F20"/>
                </a:solidFill>
                <a:latin typeface="+mj-lt"/>
              </a:rPr>
              <a:t> </a:t>
            </a:r>
            <a:r>
              <a:rPr lang="en-US" sz="8000" dirty="0" err="1">
                <a:solidFill>
                  <a:srgbClr val="231F20"/>
                </a:solidFill>
                <a:latin typeface="+mj-lt"/>
              </a:rPr>
              <a:t>reprezinte</a:t>
            </a:r>
            <a:r>
              <a:rPr lang="en-US" sz="8000" dirty="0">
                <a:solidFill>
                  <a:srgbClr val="231F20"/>
                </a:solidFill>
                <a:latin typeface="+mj-lt"/>
              </a:rPr>
              <a:t> o </a:t>
            </a:r>
            <a:r>
              <a:rPr lang="en-US" sz="8000" dirty="0" err="1">
                <a:solidFill>
                  <a:srgbClr val="231F20"/>
                </a:solidFill>
                <a:latin typeface="+mj-lt"/>
              </a:rPr>
              <a:t>prioritate</a:t>
            </a:r>
            <a:r>
              <a:rPr lang="en-US" sz="8000" dirty="0">
                <a:solidFill>
                  <a:srgbClr val="231F20"/>
                </a:solidFill>
                <a:latin typeface="+mj-lt"/>
              </a:rPr>
              <a:t> </a:t>
            </a:r>
            <a:r>
              <a:rPr lang="en-US" sz="8000" dirty="0" err="1">
                <a:solidFill>
                  <a:srgbClr val="231F20"/>
                </a:solidFill>
                <a:latin typeface="+mj-lt"/>
              </a:rPr>
              <a:t>politică</a:t>
            </a:r>
            <a:endParaRPr lang="en-US" sz="8000" dirty="0">
              <a:solidFill>
                <a:srgbClr val="231F20"/>
              </a:solidFill>
              <a:latin typeface="+mj-lt"/>
            </a:endParaRPr>
          </a:p>
          <a:p>
            <a:endParaRPr lang="en-US" sz="8000" dirty="0">
              <a:solidFill>
                <a:srgbClr val="231F20"/>
              </a:solidFill>
              <a:latin typeface="+mj-lt"/>
            </a:endParaRPr>
          </a:p>
          <a:p>
            <a:pPr marL="0" lvl="0" indent="0"/>
            <a:endParaRPr lang="en-US" sz="8000" dirty="0">
              <a:solidFill>
                <a:srgbClr val="231F20"/>
              </a:solidFill>
              <a:latin typeface="+mj-lt"/>
            </a:endParaRPr>
          </a:p>
        </p:txBody>
      </p:sp>
      <p:grpSp>
        <p:nvGrpSpPr>
          <p:cNvPr id="5" name="Group 5"/>
          <p:cNvGrpSpPr>
            <a:grpSpLocks noChangeAspect="1"/>
          </p:cNvGrpSpPr>
          <p:nvPr/>
        </p:nvGrpSpPr>
        <p:grpSpPr>
          <a:xfrm>
            <a:off x="-9888527" y="-3455500"/>
            <a:ext cx="15763161" cy="1576316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F19C1B"/>
            </a:solidFill>
          </p:spPr>
        </p:sp>
      </p:grpSp>
      <p:grpSp>
        <p:nvGrpSpPr>
          <p:cNvPr id="7" name="Group 7"/>
          <p:cNvGrpSpPr>
            <a:grpSpLocks noChangeAspect="1"/>
          </p:cNvGrpSpPr>
          <p:nvPr/>
        </p:nvGrpSpPr>
        <p:grpSpPr>
          <a:xfrm rot="421190">
            <a:off x="738351" y="2982598"/>
            <a:ext cx="3877164" cy="5004928"/>
            <a:chOff x="0" y="0"/>
            <a:chExt cx="1934210" cy="2496820"/>
          </a:xfrm>
        </p:grpSpPr>
        <p:sp>
          <p:nvSpPr>
            <p:cNvPr id="8" name="Freeform 8"/>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BFBFBF"/>
            </a:solidFill>
          </p:spPr>
        </p:sp>
        <p:sp>
          <p:nvSpPr>
            <p:cNvPr id="9" name="Freeform 9"/>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FAFAFA"/>
            </a:solidFill>
          </p:spPr>
        </p:sp>
        <p:sp>
          <p:nvSpPr>
            <p:cNvPr id="10" name="Freeform 10"/>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11" name="Freeform 11"/>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CCCCCC"/>
            </a:solidFill>
          </p:spPr>
        </p:sp>
        <p:sp>
          <p:nvSpPr>
            <p:cNvPr id="12" name="Freeform 12"/>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2"/>
              <a:stretch>
                <a:fillRect l="4752" t="2187" r="8298" b="2187"/>
              </a:stretch>
            </a:blipFill>
          </p:spPr>
        </p:sp>
      </p:grpSp>
      <p:pic>
        <p:nvPicPr>
          <p:cNvPr id="14" name="Graphic 13" descr="Recycle outline">
            <a:extLst>
              <a:ext uri="{FF2B5EF4-FFF2-40B4-BE49-F238E27FC236}">
                <a16:creationId xmlns:a16="http://schemas.microsoft.com/office/drawing/2014/main" id="{149C051E-9FAD-4AC5-A576-F3E1F3267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57738">
            <a:off x="13004243" y="5648485"/>
            <a:ext cx="4084716" cy="40847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DA25-428B-41A0-9A56-B299A088D955}"/>
              </a:ext>
            </a:extLst>
          </p:cNvPr>
          <p:cNvSpPr>
            <a:spLocks noGrp="1"/>
          </p:cNvSpPr>
          <p:nvPr>
            <p:ph type="title"/>
          </p:nvPr>
        </p:nvSpPr>
        <p:spPr>
          <a:xfrm>
            <a:off x="533400" y="999067"/>
            <a:ext cx="15397046" cy="1136612"/>
          </a:xfrm>
        </p:spPr>
        <p:txBody>
          <a:bodyPr>
            <a:normAutofit/>
          </a:bodyPr>
          <a:lstStyle/>
          <a:p>
            <a:r>
              <a:rPr lang="en-US" sz="6000" b="1" dirty="0" err="1">
                <a:latin typeface="Arial" panose="020B0604020202020204" pitchFamily="34" charset="0"/>
                <a:cs typeface="Arial" panose="020B0604020202020204" pitchFamily="34" charset="0"/>
              </a:rPr>
              <a:t>Deșeuri</a:t>
            </a:r>
            <a:r>
              <a:rPr lang="en-US" sz="6000" b="1" dirty="0">
                <a:latin typeface="Arial" panose="020B0604020202020204" pitchFamily="34" charset="0"/>
                <a:cs typeface="Arial" panose="020B0604020202020204" pitchFamily="34" charset="0"/>
              </a:rPr>
              <a:t> de </a:t>
            </a:r>
            <a:r>
              <a:rPr lang="en-US" sz="6000" b="1" dirty="0" err="1">
                <a:latin typeface="Arial" panose="020B0604020202020204" pitchFamily="34" charset="0"/>
                <a:cs typeface="Arial" panose="020B0604020202020204" pitchFamily="34" charset="0"/>
              </a:rPr>
              <a:t>baterii</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și</a:t>
            </a:r>
            <a:r>
              <a:rPr lang="en-US" sz="6000" b="1" dirty="0">
                <a:latin typeface="Arial" panose="020B0604020202020204" pitchFamily="34" charset="0"/>
                <a:cs typeface="Arial" panose="020B0604020202020204" pitchFamily="34" charset="0"/>
              </a:rPr>
              <a:t> </a:t>
            </a:r>
            <a:r>
              <a:rPr lang="en-US" sz="6000" b="1" dirty="0" err="1">
                <a:latin typeface="Arial" panose="020B0604020202020204" pitchFamily="34" charset="0"/>
                <a:cs typeface="Arial" panose="020B0604020202020204" pitchFamily="34" charset="0"/>
              </a:rPr>
              <a:t>acumulatori</a:t>
            </a:r>
            <a:r>
              <a:rPr lang="en-US" sz="6000" b="1" dirty="0">
                <a:latin typeface="Arial" panose="020B0604020202020204" pitchFamily="34" charset="0"/>
                <a:cs typeface="Arial" panose="020B0604020202020204" pitchFamily="34" charset="0"/>
              </a:rPr>
              <a:t> (DBA) </a:t>
            </a:r>
            <a:endParaRPr lang="ru-RU" sz="6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F82E62-1D66-400E-92E9-48B3BFC074FC}"/>
              </a:ext>
            </a:extLst>
          </p:cNvPr>
          <p:cNvSpPr>
            <a:spLocks noGrp="1"/>
          </p:cNvSpPr>
          <p:nvPr>
            <p:ph idx="1"/>
          </p:nvPr>
        </p:nvSpPr>
        <p:spPr>
          <a:xfrm>
            <a:off x="1124440" y="3848100"/>
            <a:ext cx="9443321" cy="5350760"/>
          </a:xfrm>
        </p:spPr>
        <p:txBody>
          <a:bodyPr anchor="ctr">
            <a:normAutofit fontScale="92500" lnSpcReduction="20000"/>
          </a:bodyPr>
          <a:lstStyle/>
          <a:p>
            <a:pPr marL="0" indent="0">
              <a:buNone/>
            </a:pPr>
            <a:r>
              <a:rPr lang="ro-MD" sz="2550" dirty="0">
                <a:latin typeface="+mj-lt"/>
                <a:cs typeface="Arial" panose="020B0604020202020204" pitchFamily="34" charset="0"/>
              </a:rPr>
              <a:t>O</a:t>
            </a:r>
            <a:r>
              <a:rPr lang="en-US" sz="2550" dirty="0">
                <a:latin typeface="+mj-lt"/>
                <a:cs typeface="Arial" panose="020B0604020202020204" pitchFamily="34" charset="0"/>
              </a:rPr>
              <a:t>rice </a:t>
            </a:r>
            <a:r>
              <a:rPr lang="en-US" sz="2550" dirty="0" err="1">
                <a:latin typeface="+mj-lt"/>
                <a:cs typeface="Arial" panose="020B0604020202020204" pitchFamily="34" charset="0"/>
              </a:rPr>
              <a:t>baterie</a:t>
            </a:r>
            <a:r>
              <a:rPr lang="en-US" sz="2550" dirty="0">
                <a:latin typeface="+mj-lt"/>
                <a:cs typeface="Arial" panose="020B0604020202020204" pitchFamily="34" charset="0"/>
              </a:rPr>
              <a:t> </a:t>
            </a:r>
            <a:r>
              <a:rPr lang="en-US" sz="2550" dirty="0" err="1">
                <a:latin typeface="+mj-lt"/>
                <a:cs typeface="Arial" panose="020B0604020202020204" pitchFamily="34" charset="0"/>
              </a:rPr>
              <a:t>sau</a:t>
            </a:r>
            <a:r>
              <a:rPr lang="en-US" sz="2550" dirty="0">
                <a:latin typeface="+mj-lt"/>
                <a:cs typeface="Arial" panose="020B0604020202020204" pitchFamily="34" charset="0"/>
              </a:rPr>
              <a:t> </a:t>
            </a:r>
            <a:r>
              <a:rPr lang="en-US" sz="2550" dirty="0" err="1">
                <a:latin typeface="+mj-lt"/>
                <a:cs typeface="Arial" panose="020B0604020202020204" pitchFamily="34" charset="0"/>
              </a:rPr>
              <a:t>acumulator</a:t>
            </a:r>
            <a:r>
              <a:rPr lang="en-US" sz="2550" dirty="0">
                <a:latin typeface="+mj-lt"/>
                <a:cs typeface="Arial" panose="020B0604020202020204" pitchFamily="34" charset="0"/>
              </a:rPr>
              <a:t> de care </a:t>
            </a:r>
            <a:r>
              <a:rPr lang="en-US" sz="2550" dirty="0" err="1">
                <a:latin typeface="+mj-lt"/>
                <a:cs typeface="Arial" panose="020B0604020202020204" pitchFamily="34" charset="0"/>
              </a:rPr>
              <a:t>deţinătorul</a:t>
            </a:r>
            <a:r>
              <a:rPr lang="en-US" sz="2550" dirty="0">
                <a:latin typeface="+mj-lt"/>
                <a:cs typeface="Arial" panose="020B0604020202020204" pitchFamily="34" charset="0"/>
              </a:rPr>
              <a:t> se </a:t>
            </a:r>
            <a:r>
              <a:rPr lang="en-US" sz="2550" dirty="0" err="1">
                <a:latin typeface="+mj-lt"/>
                <a:cs typeface="Arial" panose="020B0604020202020204" pitchFamily="34" charset="0"/>
              </a:rPr>
              <a:t>debarasează</a:t>
            </a:r>
            <a:r>
              <a:rPr lang="en-US" sz="2550" dirty="0">
                <a:latin typeface="+mj-lt"/>
                <a:cs typeface="Arial" panose="020B0604020202020204" pitchFamily="34" charset="0"/>
              </a:rPr>
              <a:t>, are </a:t>
            </a:r>
            <a:r>
              <a:rPr lang="en-US" sz="2550" dirty="0" err="1">
                <a:latin typeface="+mj-lt"/>
                <a:cs typeface="Arial" panose="020B0604020202020204" pitchFamily="34" charset="0"/>
              </a:rPr>
              <a:t>intenţia</a:t>
            </a:r>
            <a:r>
              <a:rPr lang="en-US" sz="2550" dirty="0">
                <a:latin typeface="+mj-lt"/>
                <a:cs typeface="Arial" panose="020B0604020202020204" pitchFamily="34" charset="0"/>
              </a:rPr>
              <a:t> </a:t>
            </a:r>
            <a:r>
              <a:rPr lang="en-US" sz="2550" dirty="0" err="1">
                <a:latin typeface="+mj-lt"/>
                <a:cs typeface="Arial" panose="020B0604020202020204" pitchFamily="34" charset="0"/>
              </a:rPr>
              <a:t>sau</a:t>
            </a:r>
            <a:r>
              <a:rPr lang="en-US" sz="2550" dirty="0">
                <a:latin typeface="+mj-lt"/>
                <a:cs typeface="Arial" panose="020B0604020202020204" pitchFamily="34" charset="0"/>
              </a:rPr>
              <a:t> </a:t>
            </a:r>
            <a:r>
              <a:rPr lang="en-US" sz="2550" dirty="0" err="1">
                <a:latin typeface="+mj-lt"/>
                <a:cs typeface="Arial" panose="020B0604020202020204" pitchFamily="34" charset="0"/>
              </a:rPr>
              <a:t>obligaţia</a:t>
            </a:r>
            <a:r>
              <a:rPr lang="en-US" sz="2550" dirty="0">
                <a:latin typeface="+mj-lt"/>
                <a:cs typeface="Arial" panose="020B0604020202020204" pitchFamily="34" charset="0"/>
              </a:rPr>
              <a:t> de a se </a:t>
            </a:r>
            <a:r>
              <a:rPr lang="en-US" sz="2550" dirty="0" err="1">
                <a:latin typeface="+mj-lt"/>
                <a:cs typeface="Arial" panose="020B0604020202020204" pitchFamily="34" charset="0"/>
              </a:rPr>
              <a:t>debarasa</a:t>
            </a:r>
            <a:r>
              <a:rPr lang="en-US" sz="2550" dirty="0">
                <a:latin typeface="+mj-lt"/>
                <a:cs typeface="Arial" panose="020B0604020202020204" pitchFamily="34" charset="0"/>
              </a:rPr>
              <a:t>. </a:t>
            </a:r>
          </a:p>
          <a:p>
            <a:pPr marL="0" indent="0">
              <a:buNone/>
            </a:pPr>
            <a:r>
              <a:rPr lang="en-US" sz="2550" dirty="0" err="1">
                <a:latin typeface="+mj-lt"/>
                <a:cs typeface="Arial" panose="020B0604020202020204" pitchFamily="34" charset="0"/>
              </a:rPr>
              <a:t>În</a:t>
            </a:r>
            <a:r>
              <a:rPr lang="en-US" sz="2550" dirty="0">
                <a:latin typeface="+mj-lt"/>
                <a:cs typeface="Arial" panose="020B0604020202020204" pitchFamily="34" charset="0"/>
              </a:rPr>
              <a:t> </a:t>
            </a:r>
            <a:r>
              <a:rPr lang="en-US" sz="2550" dirty="0" err="1">
                <a:latin typeface="+mj-lt"/>
                <a:cs typeface="Arial" panose="020B0604020202020204" pitchFamily="34" charset="0"/>
              </a:rPr>
              <a:t>conformitate</a:t>
            </a:r>
            <a:r>
              <a:rPr lang="en-US" sz="2550" dirty="0">
                <a:latin typeface="+mj-lt"/>
                <a:cs typeface="Arial" panose="020B0604020202020204" pitchFamily="34" charset="0"/>
              </a:rPr>
              <a:t> cu </a:t>
            </a:r>
            <a:r>
              <a:rPr lang="en-US" sz="2550" dirty="0" err="1">
                <a:latin typeface="+mj-lt"/>
                <a:cs typeface="Arial" panose="020B0604020202020204" pitchFamily="34" charset="0"/>
              </a:rPr>
              <a:t>prevederile</a:t>
            </a:r>
            <a:r>
              <a:rPr lang="en-US" sz="2550" dirty="0">
                <a:latin typeface="+mj-lt"/>
                <a:cs typeface="Arial" panose="020B0604020202020204" pitchFamily="34" charset="0"/>
              </a:rPr>
              <a:t> </a:t>
            </a:r>
            <a:r>
              <a:rPr lang="en-US" sz="2550" b="1" dirty="0">
                <a:latin typeface="+mj-lt"/>
                <a:cs typeface="Arial" panose="020B0604020202020204" pitchFamily="34" charset="0"/>
              </a:rPr>
              <a:t>art. 49 (12), </a:t>
            </a:r>
            <a:r>
              <a:rPr lang="en-US" sz="2550" b="1" dirty="0" err="1">
                <a:latin typeface="+mj-lt"/>
                <a:cs typeface="Arial" panose="020B0604020202020204" pitchFamily="34" charset="0"/>
              </a:rPr>
              <a:t>Legea</a:t>
            </a:r>
            <a:r>
              <a:rPr lang="en-US" sz="2550" b="1" dirty="0">
                <a:latin typeface="+mj-lt"/>
                <a:cs typeface="Arial" panose="020B0604020202020204" pitchFamily="34" charset="0"/>
              </a:rPr>
              <a:t> 209/2016</a:t>
            </a:r>
            <a:r>
              <a:rPr lang="en-US" sz="2550" dirty="0">
                <a:latin typeface="+mj-lt"/>
                <a:cs typeface="Arial" panose="020B0604020202020204" pitchFamily="34" charset="0"/>
              </a:rPr>
              <a:t>, </a:t>
            </a:r>
            <a:r>
              <a:rPr lang="en-US" sz="2550" dirty="0" err="1">
                <a:latin typeface="+mj-lt"/>
                <a:cs typeface="Arial" panose="020B0604020202020204" pitchFamily="34" charset="0"/>
              </a:rPr>
              <a:t>în</a:t>
            </a:r>
            <a:r>
              <a:rPr lang="en-US" sz="2550" dirty="0">
                <a:latin typeface="+mj-lt"/>
                <a:cs typeface="Arial" panose="020B0604020202020204" pitchFamily="34" charset="0"/>
              </a:rPr>
              <a:t> </a:t>
            </a:r>
            <a:r>
              <a:rPr lang="en-US" sz="2550" dirty="0" err="1">
                <a:latin typeface="+mj-lt"/>
                <a:cs typeface="Arial" panose="020B0604020202020204" pitchFamily="34" charset="0"/>
              </a:rPr>
              <a:t>procesul</a:t>
            </a:r>
            <a:r>
              <a:rPr lang="en-US" sz="2550" dirty="0">
                <a:latin typeface="+mj-lt"/>
                <a:cs typeface="Arial" panose="020B0604020202020204" pitchFamily="34" charset="0"/>
              </a:rPr>
              <a:t> de </a:t>
            </a:r>
            <a:r>
              <a:rPr lang="en-US" sz="2550" dirty="0" err="1">
                <a:latin typeface="+mj-lt"/>
                <a:cs typeface="Arial" panose="020B0604020202020204" pitchFamily="34" charset="0"/>
              </a:rPr>
              <a:t>gestionare</a:t>
            </a:r>
            <a:r>
              <a:rPr lang="en-US" sz="2550" dirty="0">
                <a:latin typeface="+mj-lt"/>
                <a:cs typeface="Arial" panose="020B0604020202020204" pitchFamily="34" charset="0"/>
              </a:rPr>
              <a:t> a </a:t>
            </a:r>
            <a:r>
              <a:rPr lang="en-US" sz="2550" dirty="0" err="1">
                <a:latin typeface="+mj-lt"/>
                <a:cs typeface="Arial" panose="020B0604020202020204" pitchFamily="34" charset="0"/>
              </a:rPr>
              <a:t>deșeurilor</a:t>
            </a:r>
            <a:r>
              <a:rPr lang="en-US" sz="2550" dirty="0">
                <a:latin typeface="+mj-lt"/>
                <a:cs typeface="Arial" panose="020B0604020202020204" pitchFamily="34" charset="0"/>
              </a:rPr>
              <a:t> de </a:t>
            </a:r>
            <a:r>
              <a:rPr lang="en-US" sz="2550" dirty="0" err="1">
                <a:latin typeface="+mj-lt"/>
                <a:cs typeface="Arial" panose="020B0604020202020204" pitchFamily="34" charset="0"/>
              </a:rPr>
              <a:t>baterii</a:t>
            </a:r>
            <a:r>
              <a:rPr lang="en-US" sz="2550" dirty="0">
                <a:latin typeface="+mj-lt"/>
                <a:cs typeface="Arial" panose="020B0604020202020204" pitchFamily="34" charset="0"/>
              </a:rPr>
              <a:t> </a:t>
            </a:r>
            <a:r>
              <a:rPr lang="en-US" sz="2550" dirty="0" err="1">
                <a:latin typeface="+mj-lt"/>
                <a:cs typeface="Arial" panose="020B0604020202020204" pitchFamily="34" charset="0"/>
              </a:rPr>
              <a:t>și</a:t>
            </a:r>
            <a:r>
              <a:rPr lang="en-US" sz="2550" dirty="0">
                <a:latin typeface="+mj-lt"/>
                <a:cs typeface="Arial" panose="020B0604020202020204" pitchFamily="34" charset="0"/>
              </a:rPr>
              <a:t> </a:t>
            </a:r>
            <a:r>
              <a:rPr lang="en-US" sz="2550" dirty="0" err="1">
                <a:latin typeface="+mj-lt"/>
                <a:cs typeface="Arial" panose="020B0604020202020204" pitchFamily="34" charset="0"/>
              </a:rPr>
              <a:t>acumulatori</a:t>
            </a:r>
            <a:r>
              <a:rPr lang="en-US" sz="2550" dirty="0">
                <a:latin typeface="+mj-lt"/>
                <a:cs typeface="Arial" panose="020B0604020202020204" pitchFamily="34" charset="0"/>
              </a:rPr>
              <a:t> se </a:t>
            </a:r>
            <a:r>
              <a:rPr lang="en-US" sz="2550" dirty="0" err="1">
                <a:latin typeface="+mj-lt"/>
                <a:cs typeface="Arial" panose="020B0604020202020204" pitchFamily="34" charset="0"/>
              </a:rPr>
              <a:t>interzice</a:t>
            </a:r>
            <a:r>
              <a:rPr lang="en-US" sz="2550" dirty="0">
                <a:latin typeface="+mj-lt"/>
                <a:cs typeface="Arial" panose="020B0604020202020204" pitchFamily="34" charset="0"/>
              </a:rPr>
              <a:t>: </a:t>
            </a:r>
          </a:p>
          <a:p>
            <a:pPr marL="0" indent="0">
              <a:buNone/>
            </a:pPr>
            <a:r>
              <a:rPr lang="en-US" sz="2550" dirty="0">
                <a:latin typeface="+mj-lt"/>
                <a:cs typeface="Arial" panose="020B0604020202020204" pitchFamily="34" charset="0"/>
              </a:rPr>
              <a:t>a) </a:t>
            </a:r>
            <a:r>
              <a:rPr lang="en-US" sz="2550" dirty="0" err="1">
                <a:latin typeface="+mj-lt"/>
                <a:cs typeface="Arial" panose="020B0604020202020204" pitchFamily="34" charset="0"/>
              </a:rPr>
              <a:t>abandonarea</a:t>
            </a:r>
            <a:r>
              <a:rPr lang="en-US" sz="2550" dirty="0">
                <a:latin typeface="+mj-lt"/>
                <a:cs typeface="Arial" panose="020B0604020202020204" pitchFamily="34" charset="0"/>
              </a:rPr>
              <a:t> </a:t>
            </a:r>
            <a:r>
              <a:rPr lang="en-US" sz="2550" dirty="0" err="1">
                <a:latin typeface="+mj-lt"/>
                <a:cs typeface="Arial" panose="020B0604020202020204" pitchFamily="34" charset="0"/>
              </a:rPr>
              <a:t>bateriilor</a:t>
            </a:r>
            <a:r>
              <a:rPr lang="en-US" sz="2550" dirty="0">
                <a:latin typeface="+mj-lt"/>
                <a:cs typeface="Arial" panose="020B0604020202020204" pitchFamily="34" charset="0"/>
              </a:rPr>
              <a:t> </a:t>
            </a:r>
            <a:r>
              <a:rPr lang="en-US" sz="2550" dirty="0" err="1">
                <a:latin typeface="+mj-lt"/>
                <a:cs typeface="Arial" panose="020B0604020202020204" pitchFamily="34" charset="0"/>
              </a:rPr>
              <a:t>și</a:t>
            </a:r>
            <a:r>
              <a:rPr lang="en-US" sz="2550" dirty="0">
                <a:latin typeface="+mj-lt"/>
                <a:cs typeface="Arial" panose="020B0604020202020204" pitchFamily="34" charset="0"/>
              </a:rPr>
              <a:t> </a:t>
            </a:r>
            <a:r>
              <a:rPr lang="en-US" sz="2550" dirty="0" err="1">
                <a:latin typeface="+mj-lt"/>
                <a:cs typeface="Arial" panose="020B0604020202020204" pitchFamily="34" charset="0"/>
              </a:rPr>
              <a:t>acumulatorilor</a:t>
            </a:r>
            <a:r>
              <a:rPr lang="en-US" sz="2550" dirty="0">
                <a:latin typeface="+mj-lt"/>
                <a:cs typeface="Arial" panose="020B0604020202020204" pitchFamily="34" charset="0"/>
              </a:rPr>
              <a:t> </a:t>
            </a:r>
            <a:r>
              <a:rPr lang="en-US" sz="2550" dirty="0" err="1">
                <a:latin typeface="+mj-lt"/>
                <a:cs typeface="Arial" panose="020B0604020202020204" pitchFamily="34" charset="0"/>
              </a:rPr>
              <a:t>uzați</a:t>
            </a:r>
            <a:r>
              <a:rPr lang="en-US" sz="2550" dirty="0">
                <a:latin typeface="+mj-lt"/>
                <a:cs typeface="Arial" panose="020B0604020202020204" pitchFamily="34" charset="0"/>
              </a:rPr>
              <a:t> </a:t>
            </a:r>
            <a:r>
              <a:rPr lang="en-US" sz="2550" dirty="0" err="1">
                <a:latin typeface="+mj-lt"/>
                <a:cs typeface="Arial" panose="020B0604020202020204" pitchFamily="34" charset="0"/>
              </a:rPr>
              <a:t>sau</a:t>
            </a:r>
            <a:r>
              <a:rPr lang="en-US" sz="2550" dirty="0">
                <a:latin typeface="+mj-lt"/>
                <a:cs typeface="Arial" panose="020B0604020202020204" pitchFamily="34" charset="0"/>
              </a:rPr>
              <a:t> a </a:t>
            </a:r>
            <a:r>
              <a:rPr lang="en-US" sz="2550" dirty="0" err="1">
                <a:latin typeface="+mj-lt"/>
                <a:cs typeface="Arial" panose="020B0604020202020204" pitchFamily="34" charset="0"/>
              </a:rPr>
              <a:t>componentelor</a:t>
            </a:r>
            <a:r>
              <a:rPr lang="en-US" sz="2550" dirty="0">
                <a:latin typeface="+mj-lt"/>
                <a:cs typeface="Arial" panose="020B0604020202020204" pitchFamily="34" charset="0"/>
              </a:rPr>
              <a:t> </a:t>
            </a:r>
            <a:r>
              <a:rPr lang="en-US" sz="2550" dirty="0" err="1">
                <a:latin typeface="+mj-lt"/>
                <a:cs typeface="Arial" panose="020B0604020202020204" pitchFamily="34" charset="0"/>
              </a:rPr>
              <a:t>solide</a:t>
            </a:r>
            <a:r>
              <a:rPr lang="en-US" sz="2550" dirty="0">
                <a:latin typeface="+mj-lt"/>
                <a:cs typeface="Arial" panose="020B0604020202020204" pitchFamily="34" charset="0"/>
              </a:rPr>
              <a:t> ale </a:t>
            </a:r>
            <a:r>
              <a:rPr lang="en-US" sz="2550" dirty="0" err="1">
                <a:latin typeface="+mj-lt"/>
                <a:cs typeface="Arial" panose="020B0604020202020204" pitchFamily="34" charset="0"/>
              </a:rPr>
              <a:t>acestora</a:t>
            </a:r>
            <a:r>
              <a:rPr lang="en-US" sz="2550" dirty="0">
                <a:latin typeface="+mj-lt"/>
                <a:cs typeface="Arial" panose="020B0604020202020204" pitchFamily="34" charset="0"/>
              </a:rPr>
              <a:t>; </a:t>
            </a:r>
          </a:p>
          <a:p>
            <a:pPr marL="0" indent="0">
              <a:buNone/>
            </a:pPr>
            <a:r>
              <a:rPr lang="en-US" sz="2550" dirty="0">
                <a:latin typeface="+mj-lt"/>
                <a:cs typeface="Arial" panose="020B0604020202020204" pitchFamily="34" charset="0"/>
              </a:rPr>
              <a:t>b) </a:t>
            </a:r>
            <a:r>
              <a:rPr lang="en-US" sz="2550" dirty="0" err="1">
                <a:latin typeface="+mj-lt"/>
                <a:cs typeface="Arial" panose="020B0604020202020204" pitchFamily="34" charset="0"/>
              </a:rPr>
              <a:t>deversarea</a:t>
            </a:r>
            <a:r>
              <a:rPr lang="en-US" sz="2550" dirty="0">
                <a:latin typeface="+mj-lt"/>
                <a:cs typeface="Arial" panose="020B0604020202020204" pitchFamily="34" charset="0"/>
              </a:rPr>
              <a:t> </a:t>
            </a:r>
            <a:r>
              <a:rPr lang="en-US" sz="2550" dirty="0" err="1">
                <a:latin typeface="+mj-lt"/>
                <a:cs typeface="Arial" panose="020B0604020202020204" pitchFamily="34" charset="0"/>
              </a:rPr>
              <a:t>electrolitului</a:t>
            </a:r>
            <a:r>
              <a:rPr lang="en-US" sz="2550" dirty="0">
                <a:latin typeface="+mj-lt"/>
                <a:cs typeface="Arial" panose="020B0604020202020204" pitchFamily="34" charset="0"/>
              </a:rPr>
              <a:t> din </a:t>
            </a:r>
            <a:r>
              <a:rPr lang="en-US" sz="2550" dirty="0" err="1">
                <a:latin typeface="+mj-lt"/>
                <a:cs typeface="Arial" panose="020B0604020202020204" pitchFamily="34" charset="0"/>
              </a:rPr>
              <a:t>acumulatorii</a:t>
            </a:r>
            <a:r>
              <a:rPr lang="en-US" sz="2550" dirty="0">
                <a:latin typeface="+mj-lt"/>
                <a:cs typeface="Arial" panose="020B0604020202020204" pitchFamily="34" charset="0"/>
              </a:rPr>
              <a:t> </a:t>
            </a:r>
            <a:r>
              <a:rPr lang="en-US" sz="2550" dirty="0" err="1">
                <a:latin typeface="+mj-lt"/>
                <a:cs typeface="Arial" panose="020B0604020202020204" pitchFamily="34" charset="0"/>
              </a:rPr>
              <a:t>uzaţi</a:t>
            </a:r>
            <a:r>
              <a:rPr lang="en-US" sz="2550" dirty="0">
                <a:latin typeface="+mj-lt"/>
                <a:cs typeface="Arial" panose="020B0604020202020204" pitchFamily="34" charset="0"/>
              </a:rPr>
              <a:t> </a:t>
            </a:r>
            <a:r>
              <a:rPr lang="en-US" sz="2550" dirty="0" err="1">
                <a:latin typeface="+mj-lt"/>
                <a:cs typeface="Arial" panose="020B0604020202020204" pitchFamily="34" charset="0"/>
              </a:rPr>
              <a:t>pentru</a:t>
            </a:r>
            <a:r>
              <a:rPr lang="en-US" sz="2550" dirty="0">
                <a:latin typeface="+mj-lt"/>
                <a:cs typeface="Arial" panose="020B0604020202020204" pitchFamily="34" charset="0"/>
              </a:rPr>
              <a:t> </a:t>
            </a:r>
            <a:r>
              <a:rPr lang="en-US" sz="2550" dirty="0" err="1">
                <a:latin typeface="+mj-lt"/>
                <a:cs typeface="Arial" panose="020B0604020202020204" pitchFamily="34" charset="0"/>
              </a:rPr>
              <a:t>autovehicule</a:t>
            </a:r>
            <a:r>
              <a:rPr lang="en-US" sz="2550" dirty="0">
                <a:latin typeface="+mj-lt"/>
                <a:cs typeface="Arial" panose="020B0604020202020204" pitchFamily="34" charset="0"/>
              </a:rPr>
              <a:t> pe sol, </a:t>
            </a:r>
            <a:r>
              <a:rPr lang="en-US" sz="2550" dirty="0" err="1">
                <a:latin typeface="+mj-lt"/>
                <a:cs typeface="Arial" panose="020B0604020202020204" pitchFamily="34" charset="0"/>
              </a:rPr>
              <a:t>în</a:t>
            </a:r>
            <a:r>
              <a:rPr lang="en-US" sz="2550" dirty="0">
                <a:latin typeface="+mj-lt"/>
                <a:cs typeface="Arial" panose="020B0604020202020204" pitchFamily="34" charset="0"/>
              </a:rPr>
              <a:t> </a:t>
            </a:r>
            <a:r>
              <a:rPr lang="en-US" sz="2550" dirty="0" err="1">
                <a:latin typeface="+mj-lt"/>
                <a:cs typeface="Arial" panose="020B0604020202020204" pitchFamily="34" charset="0"/>
              </a:rPr>
              <a:t>apele</a:t>
            </a:r>
            <a:r>
              <a:rPr lang="en-US" sz="2550" dirty="0">
                <a:latin typeface="+mj-lt"/>
                <a:cs typeface="Arial" panose="020B0604020202020204" pitchFamily="34" charset="0"/>
              </a:rPr>
              <a:t> de </a:t>
            </a:r>
            <a:r>
              <a:rPr lang="en-US" sz="2550" dirty="0" err="1">
                <a:latin typeface="+mj-lt"/>
                <a:cs typeface="Arial" panose="020B0604020202020204" pitchFamily="34" charset="0"/>
              </a:rPr>
              <a:t>suprafaţă</a:t>
            </a:r>
            <a:r>
              <a:rPr lang="en-US" sz="2550" dirty="0">
                <a:latin typeface="+mj-lt"/>
                <a:cs typeface="Arial" panose="020B0604020202020204" pitchFamily="34" charset="0"/>
              </a:rPr>
              <a:t>, </a:t>
            </a:r>
            <a:r>
              <a:rPr lang="en-US" sz="2550" dirty="0" err="1">
                <a:latin typeface="+mj-lt"/>
                <a:cs typeface="Arial" panose="020B0604020202020204" pitchFamily="34" charset="0"/>
              </a:rPr>
              <a:t>apele</a:t>
            </a:r>
            <a:r>
              <a:rPr lang="en-US" sz="2550" dirty="0">
                <a:latin typeface="+mj-lt"/>
                <a:cs typeface="Arial" panose="020B0604020202020204" pitchFamily="34" charset="0"/>
              </a:rPr>
              <a:t> </a:t>
            </a:r>
            <a:r>
              <a:rPr lang="en-US" sz="2550" dirty="0" err="1">
                <a:latin typeface="+mj-lt"/>
                <a:cs typeface="Arial" panose="020B0604020202020204" pitchFamily="34" charset="0"/>
              </a:rPr>
              <a:t>subterane</a:t>
            </a:r>
            <a:r>
              <a:rPr lang="en-US" sz="2550" dirty="0">
                <a:latin typeface="+mj-lt"/>
                <a:cs typeface="Arial" panose="020B0604020202020204" pitchFamily="34" charset="0"/>
              </a:rPr>
              <a:t> </a:t>
            </a:r>
            <a:r>
              <a:rPr lang="en-US" sz="2550" dirty="0" err="1">
                <a:latin typeface="+mj-lt"/>
                <a:cs typeface="Arial" panose="020B0604020202020204" pitchFamily="34" charset="0"/>
              </a:rPr>
              <a:t>şi</a:t>
            </a:r>
            <a:r>
              <a:rPr lang="en-US" sz="2550" dirty="0">
                <a:latin typeface="+mj-lt"/>
                <a:cs typeface="Arial" panose="020B0604020202020204" pitchFamily="34" charset="0"/>
              </a:rPr>
              <a:t> </a:t>
            </a:r>
            <a:r>
              <a:rPr lang="en-US" sz="2550" dirty="0" err="1">
                <a:latin typeface="+mj-lt"/>
                <a:cs typeface="Arial" panose="020B0604020202020204" pitchFamily="34" charset="0"/>
              </a:rPr>
              <a:t>în</a:t>
            </a:r>
            <a:r>
              <a:rPr lang="en-US" sz="2550" dirty="0">
                <a:latin typeface="+mj-lt"/>
                <a:cs typeface="Arial" panose="020B0604020202020204" pitchFamily="34" charset="0"/>
              </a:rPr>
              <a:t> </a:t>
            </a:r>
            <a:r>
              <a:rPr lang="en-US" sz="2550" dirty="0" err="1">
                <a:latin typeface="+mj-lt"/>
                <a:cs typeface="Arial" panose="020B0604020202020204" pitchFamily="34" charset="0"/>
              </a:rPr>
              <a:t>sistemele</a:t>
            </a:r>
            <a:r>
              <a:rPr lang="en-US" sz="2550" dirty="0">
                <a:latin typeface="+mj-lt"/>
                <a:cs typeface="Arial" panose="020B0604020202020204" pitchFamily="34" charset="0"/>
              </a:rPr>
              <a:t> de </a:t>
            </a:r>
            <a:r>
              <a:rPr lang="en-US" sz="2550" dirty="0" err="1">
                <a:latin typeface="+mj-lt"/>
                <a:cs typeface="Arial" panose="020B0604020202020204" pitchFamily="34" charset="0"/>
              </a:rPr>
              <a:t>canalizare</a:t>
            </a:r>
            <a:r>
              <a:rPr lang="en-US" sz="2550" dirty="0">
                <a:latin typeface="+mj-lt"/>
                <a:cs typeface="Arial" panose="020B0604020202020204" pitchFamily="34" charset="0"/>
              </a:rPr>
              <a:t>; </a:t>
            </a:r>
          </a:p>
          <a:p>
            <a:pPr marL="0" indent="0">
              <a:buNone/>
            </a:pPr>
            <a:r>
              <a:rPr lang="en-US" sz="2550" dirty="0">
                <a:latin typeface="+mj-lt"/>
                <a:cs typeface="Arial" panose="020B0604020202020204" pitchFamily="34" charset="0"/>
              </a:rPr>
              <a:t>c) </a:t>
            </a:r>
            <a:r>
              <a:rPr lang="en-US" sz="2550" dirty="0" err="1">
                <a:latin typeface="+mj-lt"/>
                <a:cs typeface="Arial" panose="020B0604020202020204" pitchFamily="34" charset="0"/>
              </a:rPr>
              <a:t>deteriorarea</a:t>
            </a:r>
            <a:r>
              <a:rPr lang="en-US" sz="2550" dirty="0">
                <a:latin typeface="+mj-lt"/>
                <a:cs typeface="Arial" panose="020B0604020202020204" pitchFamily="34" charset="0"/>
              </a:rPr>
              <a:t> </a:t>
            </a:r>
            <a:r>
              <a:rPr lang="en-US" sz="2550" dirty="0" err="1">
                <a:latin typeface="+mj-lt"/>
                <a:cs typeface="Arial" panose="020B0604020202020204" pitchFamily="34" charset="0"/>
              </a:rPr>
              <a:t>carcaselor</a:t>
            </a:r>
            <a:r>
              <a:rPr lang="en-US" sz="2550" dirty="0">
                <a:latin typeface="+mj-lt"/>
                <a:cs typeface="Arial" panose="020B0604020202020204" pitchFamily="34" charset="0"/>
              </a:rPr>
              <a:t> </a:t>
            </a:r>
            <a:r>
              <a:rPr lang="en-US" sz="2550" dirty="0" err="1">
                <a:latin typeface="+mj-lt"/>
                <a:cs typeface="Arial" panose="020B0604020202020204" pitchFamily="34" charset="0"/>
              </a:rPr>
              <a:t>bateriilor</a:t>
            </a:r>
            <a:r>
              <a:rPr lang="en-US" sz="2550" dirty="0">
                <a:latin typeface="+mj-lt"/>
                <a:cs typeface="Arial" panose="020B0604020202020204" pitchFamily="34" charset="0"/>
              </a:rPr>
              <a:t> </a:t>
            </a:r>
            <a:r>
              <a:rPr lang="en-US" sz="2550" dirty="0" err="1">
                <a:latin typeface="+mj-lt"/>
                <a:cs typeface="Arial" panose="020B0604020202020204" pitchFamily="34" charset="0"/>
              </a:rPr>
              <a:t>și</a:t>
            </a:r>
            <a:r>
              <a:rPr lang="en-US" sz="2550" dirty="0">
                <a:latin typeface="+mj-lt"/>
                <a:cs typeface="Arial" panose="020B0604020202020204" pitchFamily="34" charset="0"/>
              </a:rPr>
              <a:t> </a:t>
            </a:r>
            <a:r>
              <a:rPr lang="en-US" sz="2550" dirty="0" err="1">
                <a:latin typeface="+mj-lt"/>
                <a:cs typeface="Arial" panose="020B0604020202020204" pitchFamily="34" charset="0"/>
              </a:rPr>
              <a:t>acumulatorilor</a:t>
            </a:r>
            <a:r>
              <a:rPr lang="en-US" sz="2550" dirty="0">
                <a:latin typeface="+mj-lt"/>
                <a:cs typeface="Arial" panose="020B0604020202020204" pitchFamily="34" charset="0"/>
              </a:rPr>
              <a:t> </a:t>
            </a:r>
            <a:r>
              <a:rPr lang="en-US" sz="2550" dirty="0" err="1">
                <a:latin typeface="+mj-lt"/>
                <a:cs typeface="Arial" panose="020B0604020202020204" pitchFamily="34" charset="0"/>
              </a:rPr>
              <a:t>uzați</a:t>
            </a:r>
            <a:r>
              <a:rPr lang="en-US" sz="2550" dirty="0">
                <a:latin typeface="+mj-lt"/>
                <a:cs typeface="Arial" panose="020B0604020202020204" pitchFamily="34" charset="0"/>
              </a:rPr>
              <a:t>. </a:t>
            </a:r>
          </a:p>
          <a:p>
            <a:pPr marL="0" indent="0">
              <a:buNone/>
            </a:pPr>
            <a:r>
              <a:rPr lang="en-US" sz="2550" b="1" dirty="0">
                <a:latin typeface="+mj-lt"/>
                <a:cs typeface="Arial" panose="020B0604020202020204" pitchFamily="34" charset="0"/>
              </a:rPr>
              <a:t>NOTĂ: </a:t>
            </a:r>
            <a:endParaRPr lang="en-US" sz="2550" dirty="0">
              <a:latin typeface="+mj-lt"/>
              <a:cs typeface="Arial" panose="020B0604020202020204" pitchFamily="34" charset="0"/>
            </a:endParaRPr>
          </a:p>
          <a:p>
            <a:pPr marL="0" indent="0">
              <a:buNone/>
            </a:pPr>
            <a:r>
              <a:rPr lang="en-US" sz="2550" i="1" dirty="0" err="1">
                <a:latin typeface="+mj-lt"/>
                <a:cs typeface="Arial" panose="020B0604020202020204" pitchFamily="34" charset="0"/>
              </a:rPr>
              <a:t>Deșeurile</a:t>
            </a:r>
            <a:r>
              <a:rPr lang="en-US" sz="2550" i="1" dirty="0">
                <a:latin typeface="+mj-lt"/>
                <a:cs typeface="Arial" panose="020B0604020202020204" pitchFamily="34" charset="0"/>
              </a:rPr>
              <a:t> de </a:t>
            </a:r>
            <a:r>
              <a:rPr lang="en-US" sz="2550" i="1" dirty="0" err="1">
                <a:latin typeface="+mj-lt"/>
                <a:cs typeface="Arial" panose="020B0604020202020204" pitchFamily="34" charset="0"/>
              </a:rPr>
              <a:t>baterii</a:t>
            </a:r>
            <a:r>
              <a:rPr lang="en-US" sz="2550" i="1" dirty="0">
                <a:latin typeface="+mj-lt"/>
                <a:cs typeface="Arial" panose="020B0604020202020204" pitchFamily="34" charset="0"/>
              </a:rPr>
              <a:t> si </a:t>
            </a:r>
            <a:r>
              <a:rPr lang="en-US" sz="2550" i="1" dirty="0" err="1">
                <a:latin typeface="+mj-lt"/>
                <a:cs typeface="Arial" panose="020B0604020202020204" pitchFamily="34" charset="0"/>
              </a:rPr>
              <a:t>acumulatori</a:t>
            </a:r>
            <a:r>
              <a:rPr lang="en-US" sz="2550" i="1" dirty="0">
                <a:latin typeface="+mj-lt"/>
                <a:cs typeface="Arial" panose="020B0604020202020204" pitchFamily="34" charset="0"/>
              </a:rPr>
              <a:t> (DBA) </a:t>
            </a:r>
            <a:r>
              <a:rPr lang="en-US" sz="2550" i="1" dirty="0" err="1">
                <a:latin typeface="+mj-lt"/>
                <a:cs typeface="Arial" panose="020B0604020202020204" pitchFamily="34" charset="0"/>
              </a:rPr>
              <a:t>conțin</a:t>
            </a:r>
            <a:r>
              <a:rPr lang="en-US" sz="2550" i="1" dirty="0">
                <a:latin typeface="+mj-lt"/>
                <a:cs typeface="Arial" panose="020B0604020202020204" pitchFamily="34" charset="0"/>
              </a:rPr>
              <a:t> </a:t>
            </a:r>
            <a:r>
              <a:rPr lang="en-US" sz="2550" i="1" dirty="0" err="1">
                <a:latin typeface="+mj-lt"/>
                <a:cs typeface="Arial" panose="020B0604020202020204" pitchFamily="34" charset="0"/>
              </a:rPr>
              <a:t>metale</a:t>
            </a:r>
            <a:r>
              <a:rPr lang="en-US" sz="2550" i="1" dirty="0">
                <a:latin typeface="+mj-lt"/>
                <a:cs typeface="Arial" panose="020B0604020202020204" pitchFamily="34" charset="0"/>
              </a:rPr>
              <a:t> </a:t>
            </a:r>
            <a:r>
              <a:rPr lang="en-US" sz="2550" i="1" dirty="0" err="1">
                <a:latin typeface="+mj-lt"/>
                <a:cs typeface="Arial" panose="020B0604020202020204" pitchFamily="34" charset="0"/>
              </a:rPr>
              <a:t>grele</a:t>
            </a:r>
            <a:r>
              <a:rPr lang="en-US" sz="2550" i="1" dirty="0">
                <a:latin typeface="+mj-lt"/>
                <a:cs typeface="Arial" panose="020B0604020202020204" pitchFamily="34" charset="0"/>
              </a:rPr>
              <a:t> </a:t>
            </a:r>
            <a:r>
              <a:rPr lang="en-US" sz="2550" i="1" dirty="0" err="1">
                <a:latin typeface="+mj-lt"/>
                <a:cs typeface="Arial" panose="020B0604020202020204" pitchFamily="34" charset="0"/>
              </a:rPr>
              <a:t>și</a:t>
            </a:r>
            <a:r>
              <a:rPr lang="en-US" sz="2550" i="1" dirty="0">
                <a:latin typeface="+mj-lt"/>
                <a:cs typeface="Arial" panose="020B0604020202020204" pitchFamily="34" charset="0"/>
              </a:rPr>
              <a:t> </a:t>
            </a:r>
            <a:r>
              <a:rPr lang="en-US" sz="2550" i="1" dirty="0" err="1">
                <a:latin typeface="+mj-lt"/>
                <a:cs typeface="Arial" panose="020B0604020202020204" pitchFamily="34" charset="0"/>
              </a:rPr>
              <a:t>substanțe</a:t>
            </a:r>
            <a:r>
              <a:rPr lang="en-US" sz="2550" i="1" dirty="0">
                <a:latin typeface="+mj-lt"/>
                <a:cs typeface="Arial" panose="020B0604020202020204" pitchFamily="34" charset="0"/>
              </a:rPr>
              <a:t> </a:t>
            </a:r>
            <a:r>
              <a:rPr lang="en-US" sz="2550" i="1" dirty="0" err="1">
                <a:latin typeface="+mj-lt"/>
                <a:cs typeface="Arial" panose="020B0604020202020204" pitchFamily="34" charset="0"/>
              </a:rPr>
              <a:t>chimice</a:t>
            </a:r>
            <a:r>
              <a:rPr lang="en-US" sz="2550" i="1" dirty="0">
                <a:latin typeface="+mj-lt"/>
                <a:cs typeface="Arial" panose="020B0604020202020204" pitchFamily="34" charset="0"/>
              </a:rPr>
              <a:t> </a:t>
            </a:r>
            <a:r>
              <a:rPr lang="en-US" sz="2550" i="1" dirty="0" err="1">
                <a:latin typeface="+mj-lt"/>
                <a:cs typeface="Arial" panose="020B0604020202020204" pitchFamily="34" charset="0"/>
              </a:rPr>
              <a:t>toxice</a:t>
            </a:r>
            <a:r>
              <a:rPr lang="en-US" sz="2550" i="1" dirty="0">
                <a:latin typeface="+mj-lt"/>
                <a:cs typeface="Arial" panose="020B0604020202020204" pitchFamily="34" charset="0"/>
              </a:rPr>
              <a:t> </a:t>
            </a:r>
            <a:r>
              <a:rPr lang="en-US" sz="2550" i="1" dirty="0" err="1">
                <a:latin typeface="+mj-lt"/>
                <a:cs typeface="Arial" panose="020B0604020202020204" pitchFamily="34" charset="0"/>
              </a:rPr>
              <a:t>iar</a:t>
            </a:r>
            <a:r>
              <a:rPr lang="en-US" sz="2550" i="1" dirty="0">
                <a:latin typeface="+mj-lt"/>
                <a:cs typeface="Arial" panose="020B0604020202020204" pitchFamily="34" charset="0"/>
              </a:rPr>
              <a:t> </a:t>
            </a:r>
            <a:r>
              <a:rPr lang="en-US" sz="2550" i="1" dirty="0" err="1">
                <a:latin typeface="+mj-lt"/>
                <a:cs typeface="Arial" panose="020B0604020202020204" pitchFamily="34" charset="0"/>
              </a:rPr>
              <a:t>aruncarea</a:t>
            </a:r>
            <a:r>
              <a:rPr lang="en-US" sz="2550" i="1" dirty="0">
                <a:latin typeface="+mj-lt"/>
                <a:cs typeface="Arial" panose="020B0604020202020204" pitchFamily="34" charset="0"/>
              </a:rPr>
              <a:t> </a:t>
            </a:r>
            <a:r>
              <a:rPr lang="en-US" sz="2550" i="1" dirty="0" err="1">
                <a:latin typeface="+mj-lt"/>
                <a:cs typeface="Arial" panose="020B0604020202020204" pitchFamily="34" charset="0"/>
              </a:rPr>
              <a:t>acestora</a:t>
            </a:r>
            <a:r>
              <a:rPr lang="en-US" sz="2550" i="1" dirty="0">
                <a:latin typeface="+mj-lt"/>
                <a:cs typeface="Arial" panose="020B0604020202020204" pitchFamily="34" charset="0"/>
              </a:rPr>
              <a:t> </a:t>
            </a:r>
            <a:r>
              <a:rPr lang="en-US" sz="2550" i="1" dirty="0" err="1">
                <a:latin typeface="+mj-lt"/>
                <a:cs typeface="Arial" panose="020B0604020202020204" pitchFamily="34" charset="0"/>
              </a:rPr>
              <a:t>în</a:t>
            </a:r>
            <a:r>
              <a:rPr lang="en-US" sz="2550" i="1" dirty="0">
                <a:latin typeface="+mj-lt"/>
                <a:cs typeface="Arial" panose="020B0604020202020204" pitchFamily="34" charset="0"/>
              </a:rPr>
              <a:t> </a:t>
            </a:r>
            <a:r>
              <a:rPr lang="en-US" sz="2550" i="1" dirty="0" err="1">
                <a:latin typeface="+mj-lt"/>
                <a:cs typeface="Arial" panose="020B0604020202020204" pitchFamily="34" charset="0"/>
              </a:rPr>
              <a:t>deșeurile</a:t>
            </a:r>
            <a:r>
              <a:rPr lang="en-US" sz="2550" i="1" dirty="0">
                <a:latin typeface="+mj-lt"/>
                <a:cs typeface="Arial" panose="020B0604020202020204" pitchFamily="34" charset="0"/>
              </a:rPr>
              <a:t> </a:t>
            </a:r>
            <a:r>
              <a:rPr lang="en-US" sz="2550" i="1" dirty="0" err="1">
                <a:latin typeface="+mj-lt"/>
                <a:cs typeface="Arial" panose="020B0604020202020204" pitchFamily="34" charset="0"/>
              </a:rPr>
              <a:t>menajere</a:t>
            </a:r>
            <a:r>
              <a:rPr lang="en-US" sz="2550" i="1" dirty="0">
                <a:latin typeface="+mj-lt"/>
                <a:cs typeface="Arial" panose="020B0604020202020204" pitchFamily="34" charset="0"/>
              </a:rPr>
              <a:t> duce la </a:t>
            </a:r>
            <a:r>
              <a:rPr lang="en-US" sz="2550" i="1" dirty="0" err="1">
                <a:latin typeface="+mj-lt"/>
                <a:cs typeface="Arial" panose="020B0604020202020204" pitchFamily="34" charset="0"/>
              </a:rPr>
              <a:t>contaminarea</a:t>
            </a:r>
            <a:r>
              <a:rPr lang="en-US" sz="2550" i="1" dirty="0">
                <a:latin typeface="+mj-lt"/>
                <a:cs typeface="Arial" panose="020B0604020202020204" pitchFamily="34" charset="0"/>
              </a:rPr>
              <a:t> </a:t>
            </a:r>
            <a:r>
              <a:rPr lang="en-US" sz="2550" i="1" dirty="0" err="1">
                <a:latin typeface="+mj-lt"/>
                <a:cs typeface="Arial" panose="020B0604020202020204" pitchFamily="34" charset="0"/>
              </a:rPr>
              <a:t>solului</a:t>
            </a:r>
            <a:r>
              <a:rPr lang="en-US" sz="2550" i="1" dirty="0">
                <a:latin typeface="+mj-lt"/>
                <a:cs typeface="Arial" panose="020B0604020202020204" pitchFamily="34" charset="0"/>
              </a:rPr>
              <a:t> </a:t>
            </a:r>
            <a:r>
              <a:rPr lang="en-US" sz="2550" i="1" dirty="0" err="1">
                <a:latin typeface="+mj-lt"/>
                <a:cs typeface="Arial" panose="020B0604020202020204" pitchFamily="34" charset="0"/>
              </a:rPr>
              <a:t>și</a:t>
            </a:r>
            <a:r>
              <a:rPr lang="en-US" sz="2550" i="1" dirty="0">
                <a:latin typeface="+mj-lt"/>
                <a:cs typeface="Arial" panose="020B0604020202020204" pitchFamily="34" charset="0"/>
              </a:rPr>
              <a:t> a </a:t>
            </a:r>
            <a:r>
              <a:rPr lang="en-US" sz="2550" i="1" dirty="0" err="1">
                <a:latin typeface="+mj-lt"/>
                <a:cs typeface="Arial" panose="020B0604020202020204" pitchFamily="34" charset="0"/>
              </a:rPr>
              <a:t>apei</a:t>
            </a:r>
            <a:r>
              <a:rPr lang="en-US" sz="2550" i="1" dirty="0">
                <a:latin typeface="+mj-lt"/>
                <a:cs typeface="Arial" panose="020B0604020202020204" pitchFamily="34" charset="0"/>
              </a:rPr>
              <a:t>. </a:t>
            </a:r>
            <a:r>
              <a:rPr lang="en-US" sz="2550" i="1" dirty="0" err="1">
                <a:latin typeface="+mj-lt"/>
                <a:cs typeface="Arial" panose="020B0604020202020204" pitchFamily="34" charset="0"/>
              </a:rPr>
              <a:t>Unele</a:t>
            </a:r>
            <a:r>
              <a:rPr lang="en-US" sz="2550" i="1" dirty="0">
                <a:latin typeface="+mj-lt"/>
                <a:cs typeface="Arial" panose="020B0604020202020204" pitchFamily="34" charset="0"/>
              </a:rPr>
              <a:t> </a:t>
            </a:r>
            <a:r>
              <a:rPr lang="en-US" sz="2550" i="1" dirty="0" err="1">
                <a:latin typeface="+mj-lt"/>
                <a:cs typeface="Arial" panose="020B0604020202020204" pitchFamily="34" charset="0"/>
              </a:rPr>
              <a:t>baterii</a:t>
            </a:r>
            <a:r>
              <a:rPr lang="en-US" sz="2550" i="1" dirty="0">
                <a:latin typeface="+mj-lt"/>
                <a:cs typeface="Arial" panose="020B0604020202020204" pitchFamily="34" charset="0"/>
              </a:rPr>
              <a:t> precum Li-Ion </a:t>
            </a:r>
            <a:r>
              <a:rPr lang="en-US" sz="2550" i="1" dirty="0" err="1">
                <a:latin typeface="+mj-lt"/>
                <a:cs typeface="Arial" panose="020B0604020202020204" pitchFamily="34" charset="0"/>
              </a:rPr>
              <a:t>prezintă</a:t>
            </a:r>
            <a:r>
              <a:rPr lang="en-US" sz="2550" i="1" dirty="0">
                <a:latin typeface="+mj-lt"/>
                <a:cs typeface="Arial" panose="020B0604020202020204" pitchFamily="34" charset="0"/>
              </a:rPr>
              <a:t> </a:t>
            </a:r>
            <a:r>
              <a:rPr lang="en-US" sz="2550" i="1" dirty="0" err="1">
                <a:latin typeface="+mj-lt"/>
                <a:cs typeface="Arial" panose="020B0604020202020204" pitchFamily="34" charset="0"/>
              </a:rPr>
              <a:t>riscuri</a:t>
            </a:r>
            <a:r>
              <a:rPr lang="en-US" sz="2550" i="1" dirty="0">
                <a:latin typeface="+mj-lt"/>
                <a:cs typeface="Arial" panose="020B0604020202020204" pitchFamily="34" charset="0"/>
              </a:rPr>
              <a:t> de </a:t>
            </a:r>
            <a:r>
              <a:rPr lang="en-US" sz="2550" i="1" dirty="0" err="1">
                <a:latin typeface="+mj-lt"/>
                <a:cs typeface="Arial" panose="020B0604020202020204" pitchFamily="34" charset="0"/>
              </a:rPr>
              <a:t>incendiu</a:t>
            </a:r>
            <a:r>
              <a:rPr lang="en-US" sz="2550" i="1" dirty="0">
                <a:latin typeface="+mj-lt"/>
                <a:cs typeface="Arial" panose="020B0604020202020204" pitchFamily="34" charset="0"/>
              </a:rPr>
              <a:t> </a:t>
            </a:r>
            <a:r>
              <a:rPr lang="en-US" sz="2550" i="1" dirty="0" err="1">
                <a:latin typeface="+mj-lt"/>
                <a:cs typeface="Arial" panose="020B0604020202020204" pitchFamily="34" charset="0"/>
              </a:rPr>
              <a:t>și</a:t>
            </a:r>
            <a:r>
              <a:rPr lang="en-US" sz="2550" i="1" dirty="0">
                <a:latin typeface="+mj-lt"/>
                <a:cs typeface="Arial" panose="020B0604020202020204" pitchFamily="34" charset="0"/>
              </a:rPr>
              <a:t>, </a:t>
            </a:r>
            <a:r>
              <a:rPr lang="en-US" sz="2550" i="1" dirty="0" err="1">
                <a:latin typeface="+mj-lt"/>
                <a:cs typeface="Arial" panose="020B0604020202020204" pitchFamily="34" charset="0"/>
              </a:rPr>
              <a:t>prin</a:t>
            </a:r>
            <a:r>
              <a:rPr lang="en-US" sz="2550" i="1" dirty="0">
                <a:latin typeface="+mj-lt"/>
                <a:cs typeface="Arial" panose="020B0604020202020204" pitchFamily="34" charset="0"/>
              </a:rPr>
              <a:t> </a:t>
            </a:r>
            <a:r>
              <a:rPr lang="en-US" sz="2550" i="1" dirty="0" err="1">
                <a:latin typeface="+mj-lt"/>
                <a:cs typeface="Arial" panose="020B0604020202020204" pitchFamily="34" charset="0"/>
              </a:rPr>
              <a:t>urmare</a:t>
            </a:r>
            <a:r>
              <a:rPr lang="en-US" sz="2550" i="1" dirty="0">
                <a:latin typeface="+mj-lt"/>
                <a:cs typeface="Arial" panose="020B0604020202020204" pitchFamily="34" charset="0"/>
              </a:rPr>
              <a:t>, </a:t>
            </a:r>
            <a:r>
              <a:rPr lang="en-US" sz="2550" i="1" dirty="0" err="1">
                <a:latin typeface="+mj-lt"/>
                <a:cs typeface="Arial" panose="020B0604020202020204" pitchFamily="34" charset="0"/>
              </a:rPr>
              <a:t>reprezintă</a:t>
            </a:r>
            <a:r>
              <a:rPr lang="en-US" sz="2550" i="1" dirty="0">
                <a:latin typeface="+mj-lt"/>
                <a:cs typeface="Arial" panose="020B0604020202020204" pitchFamily="34" charset="0"/>
              </a:rPr>
              <a:t> un </a:t>
            </a:r>
            <a:r>
              <a:rPr lang="en-US" sz="2550" i="1" dirty="0" err="1">
                <a:latin typeface="+mj-lt"/>
                <a:cs typeface="Arial" panose="020B0604020202020204" pitchFamily="34" charset="0"/>
              </a:rPr>
              <a:t>pericol</a:t>
            </a:r>
            <a:r>
              <a:rPr lang="en-US" sz="2550" i="1" dirty="0">
                <a:latin typeface="+mj-lt"/>
                <a:cs typeface="Arial" panose="020B0604020202020204" pitchFamily="34" charset="0"/>
              </a:rPr>
              <a:t> </a:t>
            </a:r>
            <a:r>
              <a:rPr lang="en-US" sz="2550" i="1" dirty="0" err="1">
                <a:latin typeface="+mj-lt"/>
                <a:cs typeface="Arial" panose="020B0604020202020204" pitchFamily="34" charset="0"/>
              </a:rPr>
              <a:t>pentru</a:t>
            </a:r>
            <a:r>
              <a:rPr lang="en-US" sz="2550" i="1" dirty="0">
                <a:latin typeface="+mj-lt"/>
                <a:cs typeface="Arial" panose="020B0604020202020204" pitchFamily="34" charset="0"/>
              </a:rPr>
              <a:t> </a:t>
            </a:r>
            <a:r>
              <a:rPr lang="en-US" sz="2550" i="1" dirty="0" err="1">
                <a:latin typeface="+mj-lt"/>
                <a:cs typeface="Arial" panose="020B0604020202020204" pitchFamily="34" charset="0"/>
              </a:rPr>
              <a:t>siguranța</a:t>
            </a:r>
            <a:r>
              <a:rPr lang="en-US" sz="2550" i="1" dirty="0">
                <a:latin typeface="+mj-lt"/>
                <a:cs typeface="Arial" panose="020B0604020202020204" pitchFamily="34" charset="0"/>
              </a:rPr>
              <a:t> </a:t>
            </a:r>
            <a:r>
              <a:rPr lang="en-US" sz="2550" i="1" dirty="0" err="1">
                <a:latin typeface="+mj-lt"/>
                <a:cs typeface="Arial" panose="020B0604020202020204" pitchFamily="34" charset="0"/>
              </a:rPr>
              <a:t>oamenilor</a:t>
            </a:r>
            <a:r>
              <a:rPr lang="en-US" sz="2550" i="1" dirty="0">
                <a:latin typeface="+mj-lt"/>
                <a:cs typeface="Arial" panose="020B0604020202020204" pitchFamily="34" charset="0"/>
              </a:rPr>
              <a:t>. </a:t>
            </a:r>
            <a:endParaRPr lang="ru-RU" sz="2550" dirty="0">
              <a:latin typeface="+mj-lt"/>
              <a:cs typeface="Arial" panose="020B0604020202020204" pitchFamily="34" charset="0"/>
            </a:endParaRPr>
          </a:p>
        </p:txBody>
      </p:sp>
      <p:pic>
        <p:nvPicPr>
          <p:cNvPr id="8" name="Picture 7">
            <a:extLst>
              <a:ext uri="{FF2B5EF4-FFF2-40B4-BE49-F238E27FC236}">
                <a16:creationId xmlns:a16="http://schemas.microsoft.com/office/drawing/2014/main" id="{1BAA3440-3315-435C-864A-43672F1CF857}"/>
              </a:ext>
            </a:extLst>
          </p:cNvPr>
          <p:cNvPicPr>
            <a:picLocks noChangeAspect="1"/>
          </p:cNvPicPr>
          <p:nvPr/>
        </p:nvPicPr>
        <p:blipFill>
          <a:blip r:embed="rId3"/>
          <a:stretch>
            <a:fillRect/>
          </a:stretch>
        </p:blipFill>
        <p:spPr>
          <a:xfrm>
            <a:off x="10852898" y="3468928"/>
            <a:ext cx="5592608" cy="4224206"/>
          </a:xfrm>
          <a:prstGeom prst="rect">
            <a:avLst/>
          </a:prstGeom>
        </p:spPr>
      </p:pic>
      <p:pic>
        <p:nvPicPr>
          <p:cNvPr id="9" name="Picture 8">
            <a:extLst>
              <a:ext uri="{FF2B5EF4-FFF2-40B4-BE49-F238E27FC236}">
                <a16:creationId xmlns:a16="http://schemas.microsoft.com/office/drawing/2014/main" id="{AA65961C-26F8-4507-AA64-865DD3D763AA}"/>
              </a:ext>
            </a:extLst>
          </p:cNvPr>
          <p:cNvPicPr>
            <a:picLocks noChangeAspect="1"/>
          </p:cNvPicPr>
          <p:nvPr/>
        </p:nvPicPr>
        <p:blipFill>
          <a:blip r:embed="rId4"/>
          <a:stretch>
            <a:fillRect/>
          </a:stretch>
        </p:blipFill>
        <p:spPr>
          <a:xfrm>
            <a:off x="11646933" y="7262513"/>
            <a:ext cx="4528317" cy="2318220"/>
          </a:xfrm>
          <a:prstGeom prst="rect">
            <a:avLst/>
          </a:prstGeom>
        </p:spPr>
      </p:pic>
      <p:sp>
        <p:nvSpPr>
          <p:cNvPr id="13" name="Rectangle: Rounded Corners 12">
            <a:extLst>
              <a:ext uri="{FF2B5EF4-FFF2-40B4-BE49-F238E27FC236}">
                <a16:creationId xmlns:a16="http://schemas.microsoft.com/office/drawing/2014/main" id="{16033262-DB2E-4940-BCFD-FDF57DCF31DA}"/>
              </a:ext>
            </a:extLst>
          </p:cNvPr>
          <p:cNvSpPr/>
          <p:nvPr/>
        </p:nvSpPr>
        <p:spPr>
          <a:xfrm>
            <a:off x="1081797" y="2243244"/>
            <a:ext cx="10906124" cy="918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100" dirty="0" err="1">
                <a:solidFill>
                  <a:schemeClr val="bg1"/>
                </a:solidFill>
                <a:latin typeface="Arial" panose="020B0604020202020204" pitchFamily="34" charset="0"/>
                <a:cs typeface="Arial" panose="020B0604020202020204" pitchFamily="34" charset="0"/>
              </a:rPr>
              <a:t>Hotărârea</a:t>
            </a:r>
            <a:r>
              <a:rPr lang="en-US" sz="2100" dirty="0">
                <a:solidFill>
                  <a:schemeClr val="bg1"/>
                </a:solidFill>
                <a:latin typeface="Arial" panose="020B0604020202020204" pitchFamily="34" charset="0"/>
                <a:cs typeface="Arial" panose="020B0604020202020204" pitchFamily="34" charset="0"/>
              </a:rPr>
              <a:t> de </a:t>
            </a:r>
            <a:r>
              <a:rPr lang="en-US" sz="2100" dirty="0" err="1">
                <a:solidFill>
                  <a:schemeClr val="bg1"/>
                </a:solidFill>
                <a:latin typeface="Arial" panose="020B0604020202020204" pitchFamily="34" charset="0"/>
                <a:cs typeface="Arial" panose="020B0604020202020204" pitchFamily="34" charset="0"/>
              </a:rPr>
              <a:t>Guvern</a:t>
            </a:r>
            <a:r>
              <a:rPr lang="en-US" sz="2100" dirty="0">
                <a:solidFill>
                  <a:schemeClr val="bg1"/>
                </a:solidFill>
                <a:latin typeface="Arial" panose="020B0604020202020204" pitchFamily="34" charset="0"/>
                <a:cs typeface="Arial" panose="020B0604020202020204" pitchFamily="34" charset="0"/>
              </a:rPr>
              <a:t> nr. 586 din 31.07.2020 </a:t>
            </a:r>
            <a:r>
              <a:rPr lang="en-US" sz="2100" dirty="0" err="1">
                <a:solidFill>
                  <a:schemeClr val="bg1"/>
                </a:solidFill>
                <a:latin typeface="Arial" panose="020B0604020202020204" pitchFamily="34" charset="0"/>
                <a:cs typeface="Arial" panose="020B0604020202020204" pitchFamily="34" charset="0"/>
              </a:rPr>
              <a:t>pentru</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aprobarea</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Regulamentului</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privind</a:t>
            </a:r>
            <a:r>
              <a:rPr lang="ro-RO"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gestionarea</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bateriilor</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și</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acumulatorilor</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și</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deșeurilor</a:t>
            </a:r>
            <a:r>
              <a:rPr lang="en-US" sz="2100" dirty="0">
                <a:solidFill>
                  <a:schemeClr val="bg1"/>
                </a:solidFill>
                <a:latin typeface="Arial" panose="020B0604020202020204" pitchFamily="34" charset="0"/>
                <a:cs typeface="Arial" panose="020B0604020202020204" pitchFamily="34" charset="0"/>
              </a:rPr>
              <a:t> de </a:t>
            </a:r>
            <a:r>
              <a:rPr lang="en-US" sz="2100" dirty="0" err="1">
                <a:solidFill>
                  <a:schemeClr val="bg1"/>
                </a:solidFill>
                <a:latin typeface="Arial" panose="020B0604020202020204" pitchFamily="34" charset="0"/>
                <a:cs typeface="Arial" panose="020B0604020202020204" pitchFamily="34" charset="0"/>
              </a:rPr>
              <a:t>baterii</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și</a:t>
            </a:r>
            <a:r>
              <a:rPr lang="en-US" sz="2100" dirty="0">
                <a:solidFill>
                  <a:schemeClr val="bg1"/>
                </a:solidFill>
                <a:latin typeface="Arial" panose="020B0604020202020204" pitchFamily="34" charset="0"/>
                <a:cs typeface="Arial" panose="020B0604020202020204" pitchFamily="34" charset="0"/>
              </a:rPr>
              <a:t> </a:t>
            </a:r>
            <a:r>
              <a:rPr lang="en-US" sz="2100" dirty="0" err="1">
                <a:solidFill>
                  <a:schemeClr val="bg1"/>
                </a:solidFill>
                <a:latin typeface="Arial" panose="020B0604020202020204" pitchFamily="34" charset="0"/>
                <a:cs typeface="Arial" panose="020B0604020202020204" pitchFamily="34" charset="0"/>
              </a:rPr>
              <a:t>acumulatori</a:t>
            </a:r>
            <a:endParaRPr lang="en-US" sz="2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62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7A4536C-128E-4B5B-A9DB-6FDE8125FEEF}"/>
              </a:ext>
            </a:extLst>
          </p:cNvPr>
          <p:cNvPicPr>
            <a:picLocks noChangeAspect="1"/>
          </p:cNvPicPr>
          <p:nvPr/>
        </p:nvPicPr>
        <p:blipFill rotWithShape="1">
          <a:blip r:embed="rId3"/>
          <a:srcRect l="20000" t="30582" r="21250" b="8059"/>
          <a:stretch/>
        </p:blipFill>
        <p:spPr>
          <a:xfrm>
            <a:off x="8686800" y="3038414"/>
            <a:ext cx="8976167" cy="5029201"/>
          </a:xfrm>
          <a:prstGeom prst="rect">
            <a:avLst/>
          </a:prstGeom>
        </p:spPr>
      </p:pic>
      <p:sp>
        <p:nvSpPr>
          <p:cNvPr id="4" name="TextBox 3">
            <a:extLst>
              <a:ext uri="{FF2B5EF4-FFF2-40B4-BE49-F238E27FC236}">
                <a16:creationId xmlns:a16="http://schemas.microsoft.com/office/drawing/2014/main" id="{D7F3E275-3604-46EB-BE74-1D9C53D0E383}"/>
              </a:ext>
            </a:extLst>
          </p:cNvPr>
          <p:cNvSpPr txBox="1"/>
          <p:nvPr/>
        </p:nvSpPr>
        <p:spPr>
          <a:xfrm>
            <a:off x="1143000" y="1714500"/>
            <a:ext cx="5943600" cy="1477328"/>
          </a:xfrm>
          <a:prstGeom prst="rect">
            <a:avLst/>
          </a:prstGeom>
          <a:noFill/>
        </p:spPr>
        <p:txBody>
          <a:bodyPr wrap="square">
            <a:spAutoFit/>
          </a:bodyPr>
          <a:lstStyle/>
          <a:p>
            <a:pPr algn="l"/>
            <a:r>
              <a:rPr lang="en-US" sz="3000" b="1" dirty="0" err="1">
                <a:solidFill>
                  <a:srgbClr val="000000"/>
                </a:solidFill>
                <a:latin typeface="Times New Roman" panose="02020603050405020304" pitchFamily="18" charset="0"/>
              </a:rPr>
              <a:t>Acces</a:t>
            </a:r>
            <a:r>
              <a:rPr lang="en-US" sz="3000" b="1" dirty="0">
                <a:solidFill>
                  <a:srgbClr val="000000"/>
                </a:solidFill>
                <a:latin typeface="Times New Roman" panose="02020603050405020304" pitchFamily="18" charset="0"/>
              </a:rPr>
              <a:t> la date </a:t>
            </a:r>
            <a:r>
              <a:rPr lang="en-US" sz="3000" b="1" dirty="0" err="1">
                <a:solidFill>
                  <a:srgbClr val="000000"/>
                </a:solidFill>
                <a:latin typeface="Times New Roman" panose="02020603050405020304" pitchFamily="18" charset="0"/>
              </a:rPr>
              <a:t>despre</a:t>
            </a:r>
            <a:r>
              <a:rPr lang="en-US" sz="3000" b="1" dirty="0">
                <a:solidFill>
                  <a:srgbClr val="000000"/>
                </a:solidFill>
                <a:latin typeface="Times New Roman" panose="02020603050405020304" pitchFamily="18" charset="0"/>
              </a:rPr>
              <a:t> </a:t>
            </a:r>
            <a:r>
              <a:rPr lang="en-US" sz="3000" b="1" dirty="0" err="1">
                <a:solidFill>
                  <a:srgbClr val="000000"/>
                </a:solidFill>
                <a:latin typeface="Times New Roman" panose="02020603050405020304" pitchFamily="18" charset="0"/>
              </a:rPr>
              <a:t>operatori</a:t>
            </a:r>
            <a:r>
              <a:rPr lang="en-US" sz="3000" b="1" dirty="0">
                <a:solidFill>
                  <a:srgbClr val="000000"/>
                </a:solidFill>
                <a:latin typeface="Times New Roman" panose="02020603050405020304" pitchFamily="18" charset="0"/>
              </a:rPr>
              <a:t> </a:t>
            </a:r>
            <a:r>
              <a:rPr lang="en-US" sz="3000" b="1" dirty="0" err="1">
                <a:solidFill>
                  <a:srgbClr val="000000"/>
                </a:solidFill>
                <a:latin typeface="Times New Roman" panose="02020603050405020304" pitchFamily="18" charset="0"/>
              </a:rPr>
              <a:t>autoriza</a:t>
            </a:r>
            <a:r>
              <a:rPr lang="ro-RO" sz="3000" b="1" dirty="0">
                <a:solidFill>
                  <a:srgbClr val="000000"/>
                </a:solidFill>
                <a:latin typeface="Times New Roman" panose="02020603050405020304" pitchFamily="18" charset="0"/>
              </a:rPr>
              <a:t>ți și sisteme colective de preluare a responsabilității:</a:t>
            </a:r>
            <a:endParaRPr lang="en-US" sz="2700" b="1" dirty="0">
              <a:solidFill>
                <a:srgbClr val="000000"/>
              </a:solidFill>
              <a:latin typeface="Times New Roman" panose="02020603050405020304" pitchFamily="18" charset="0"/>
            </a:endParaRPr>
          </a:p>
        </p:txBody>
      </p:sp>
      <p:sp>
        <p:nvSpPr>
          <p:cNvPr id="6" name="TextBox 5">
            <a:extLst>
              <a:ext uri="{FF2B5EF4-FFF2-40B4-BE49-F238E27FC236}">
                <a16:creationId xmlns:a16="http://schemas.microsoft.com/office/drawing/2014/main" id="{18006671-0833-473B-B21A-829CE894207E}"/>
              </a:ext>
            </a:extLst>
          </p:cNvPr>
          <p:cNvSpPr txBox="1"/>
          <p:nvPr/>
        </p:nvSpPr>
        <p:spPr>
          <a:xfrm>
            <a:off x="1109662" y="4497169"/>
            <a:ext cx="4267200" cy="646331"/>
          </a:xfrm>
          <a:prstGeom prst="rect">
            <a:avLst/>
          </a:prstGeom>
          <a:noFill/>
        </p:spPr>
        <p:txBody>
          <a:bodyPr wrap="square">
            <a:spAutoFit/>
          </a:bodyPr>
          <a:lstStyle/>
          <a:p>
            <a:r>
              <a:rPr lang="en-US" dirty="0"/>
              <a:t>https://docs.google.com/document/d/1jOrZAr5KjhlfY56mtMI80ThyzsZJWDfl/edit</a:t>
            </a:r>
          </a:p>
        </p:txBody>
      </p:sp>
      <p:sp>
        <p:nvSpPr>
          <p:cNvPr id="7" name="TextBox 6">
            <a:extLst>
              <a:ext uri="{FF2B5EF4-FFF2-40B4-BE49-F238E27FC236}">
                <a16:creationId xmlns:a16="http://schemas.microsoft.com/office/drawing/2014/main" id="{54813671-EB2D-4314-AEBC-E1C7B3FC52BF}"/>
              </a:ext>
            </a:extLst>
          </p:cNvPr>
          <p:cNvSpPr txBox="1"/>
          <p:nvPr/>
        </p:nvSpPr>
        <p:spPr>
          <a:xfrm>
            <a:off x="1109662" y="3924300"/>
            <a:ext cx="4267200" cy="400110"/>
          </a:xfrm>
          <a:prstGeom prst="rect">
            <a:avLst/>
          </a:prstGeom>
          <a:noFill/>
        </p:spPr>
        <p:txBody>
          <a:bodyPr wrap="square">
            <a:spAutoFit/>
          </a:bodyPr>
          <a:lstStyle/>
          <a:p>
            <a:r>
              <a:rPr lang="ro-RO" sz="2000" b="1" dirty="0"/>
              <a:t>Agenția de Mediu</a:t>
            </a:r>
            <a:endParaRPr lang="en-US" sz="2000" b="1" dirty="0"/>
          </a:p>
        </p:txBody>
      </p:sp>
      <p:sp>
        <p:nvSpPr>
          <p:cNvPr id="8" name="TextBox 7">
            <a:extLst>
              <a:ext uri="{FF2B5EF4-FFF2-40B4-BE49-F238E27FC236}">
                <a16:creationId xmlns:a16="http://schemas.microsoft.com/office/drawing/2014/main" id="{0545DCDF-3AB3-4044-A3B4-219DD617E5D1}"/>
              </a:ext>
            </a:extLst>
          </p:cNvPr>
          <p:cNvSpPr txBox="1"/>
          <p:nvPr/>
        </p:nvSpPr>
        <p:spPr>
          <a:xfrm>
            <a:off x="1095374" y="7424707"/>
            <a:ext cx="5343525" cy="400110"/>
          </a:xfrm>
          <a:prstGeom prst="rect">
            <a:avLst/>
          </a:prstGeom>
          <a:noFill/>
        </p:spPr>
        <p:txBody>
          <a:bodyPr wrap="square">
            <a:spAutoFit/>
          </a:bodyPr>
          <a:lstStyle/>
          <a:p>
            <a:r>
              <a:rPr lang="ro-RO" sz="2000" b="1" dirty="0"/>
              <a:t>https://e-circular.org/statistici/operatori/</a:t>
            </a:r>
            <a:endParaRPr lang="en-US" sz="2000" b="1" dirty="0"/>
          </a:p>
        </p:txBody>
      </p:sp>
      <p:sp>
        <p:nvSpPr>
          <p:cNvPr id="9" name="Arrow: Right 8">
            <a:extLst>
              <a:ext uri="{FF2B5EF4-FFF2-40B4-BE49-F238E27FC236}">
                <a16:creationId xmlns:a16="http://schemas.microsoft.com/office/drawing/2014/main" id="{0219E14C-2C86-4604-801A-85354582FE80}"/>
              </a:ext>
            </a:extLst>
          </p:cNvPr>
          <p:cNvSpPr/>
          <p:nvPr/>
        </p:nvSpPr>
        <p:spPr>
          <a:xfrm>
            <a:off x="6538912" y="7243762"/>
            <a:ext cx="1371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17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EC364-8D17-47BC-8751-405C82AF4293}"/>
              </a:ext>
            </a:extLst>
          </p:cNvPr>
          <p:cNvSpPr txBox="1"/>
          <p:nvPr/>
        </p:nvSpPr>
        <p:spPr>
          <a:xfrm>
            <a:off x="1076325" y="2238375"/>
            <a:ext cx="7924800" cy="3046988"/>
          </a:xfrm>
          <a:prstGeom prst="rect">
            <a:avLst/>
          </a:prstGeom>
          <a:noFill/>
        </p:spPr>
        <p:txBody>
          <a:bodyPr wrap="square">
            <a:spAutoFit/>
          </a:bodyPr>
          <a:lstStyle/>
          <a:p>
            <a:pPr marR="0" lvl="0">
              <a:spcBef>
                <a:spcPts val="0"/>
              </a:spcBef>
              <a:spcAft>
                <a:spcPts val="0"/>
              </a:spcAft>
              <a:tabLst>
                <a:tab pos="514350" algn="l"/>
              </a:tabLst>
            </a:pPr>
            <a:r>
              <a:rPr lang="en-US" sz="3200" b="1" i="1" dirty="0">
                <a:solidFill>
                  <a:srgbClr val="000000"/>
                </a:solidFill>
                <a:latin typeface="+mj-lt"/>
                <a:ea typeface="Times New Roman" panose="02020603050405020304" pitchFamily="18" charset="0"/>
                <a:cs typeface="Times New Roman" panose="02020603050405020304" pitchFamily="18" charset="0"/>
              </a:rPr>
              <a:t>S</a:t>
            </a:r>
            <a:r>
              <a:rPr lang="ro-RO" sz="3200" b="1" i="1" dirty="0">
                <a:solidFill>
                  <a:srgbClr val="000000"/>
                </a:solidFill>
                <a:effectLst/>
                <a:latin typeface="+mj-lt"/>
                <a:ea typeface="Times New Roman" panose="02020603050405020304" pitchFamily="18" charset="0"/>
                <a:cs typeface="Times New Roman" panose="02020603050405020304" pitchFamily="18" charset="0"/>
              </a:rPr>
              <a:t>chemă de răspundere extinsă a producătorilor</a:t>
            </a:r>
            <a:r>
              <a:rPr lang="ro-RO" sz="3200" b="1" dirty="0">
                <a:solidFill>
                  <a:srgbClr val="000000"/>
                </a:solidFill>
                <a:effectLst/>
                <a:latin typeface="+mj-lt"/>
                <a:ea typeface="Times New Roman" panose="02020603050405020304" pitchFamily="18" charset="0"/>
                <a:cs typeface="Times New Roman" panose="02020603050405020304" pitchFamily="18" charset="0"/>
              </a:rPr>
              <a:t> </a:t>
            </a:r>
            <a:r>
              <a:rPr lang="ro-RO" sz="3200" dirty="0">
                <a:solidFill>
                  <a:srgbClr val="000000"/>
                </a:solidFill>
                <a:effectLst/>
                <a:latin typeface="+mj-lt"/>
                <a:ea typeface="Times New Roman" panose="02020603050405020304" pitchFamily="18" charset="0"/>
                <a:cs typeface="Times New Roman" panose="02020603050405020304" pitchFamily="18" charset="0"/>
              </a:rPr>
              <a:t>- înseamnă un set de măsuri luate la nivel național pentru a se asigura că producătorii de produse poartă responsabilitatea financiară și organizatorică pentru gestionarea uleiurilor uzate</a:t>
            </a:r>
            <a:r>
              <a:rPr lang="en-US" sz="3200" dirty="0">
                <a:solidFill>
                  <a:srgbClr val="000000"/>
                </a:solidFill>
                <a:effectLst/>
                <a:latin typeface="+mj-lt"/>
                <a:ea typeface="Times New Roman" panose="02020603050405020304" pitchFamily="18" charset="0"/>
                <a:cs typeface="Times New Roman" panose="02020603050405020304" pitchFamily="18" charset="0"/>
              </a:rPr>
              <a:t>.</a:t>
            </a:r>
            <a:endParaRPr lang="en-US" sz="3200" dirty="0">
              <a:effectLst/>
              <a:latin typeface="+mj-lt"/>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6CA557B-195D-4AB2-98D8-315A2E005CB1}"/>
              </a:ext>
            </a:extLst>
          </p:cNvPr>
          <p:cNvPicPr/>
          <p:nvPr/>
        </p:nvPicPr>
        <p:blipFill rotWithShape="1">
          <a:blip r:embed="rId2"/>
          <a:srcRect l="7051" t="20138" r="27051" b="8668"/>
          <a:stretch/>
        </p:blipFill>
        <p:spPr bwMode="auto">
          <a:xfrm>
            <a:off x="10287002" y="2247900"/>
            <a:ext cx="7238998" cy="6705600"/>
          </a:xfrm>
          <a:prstGeom prst="rect">
            <a:avLst/>
          </a:prstGeom>
          <a:ln>
            <a:noFill/>
          </a:ln>
          <a:extLst>
            <a:ext uri="{53640926-AAD7-44D8-BBD7-CCE9431645EC}">
              <a14:shadowObscured xmlns:a14="http://schemas.microsoft.com/office/drawing/2010/main"/>
            </a:ext>
          </a:extLst>
        </p:spPr>
      </p:pic>
      <p:sp>
        <p:nvSpPr>
          <p:cNvPr id="6" name="Rectangle: Rounded Corners 5">
            <a:extLst>
              <a:ext uri="{FF2B5EF4-FFF2-40B4-BE49-F238E27FC236}">
                <a16:creationId xmlns:a16="http://schemas.microsoft.com/office/drawing/2014/main" id="{16436B8D-014D-4923-975B-447F152EDB2E}"/>
              </a:ext>
            </a:extLst>
          </p:cNvPr>
          <p:cNvSpPr/>
          <p:nvPr/>
        </p:nvSpPr>
        <p:spPr>
          <a:xfrm>
            <a:off x="1066800" y="6057900"/>
            <a:ext cx="716280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Introducerea </a:t>
            </a:r>
            <a:r>
              <a:rPr lang="ro-RO"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schemelor REP </a:t>
            </a:r>
            <a:r>
              <a:rPr lang="ro-RO"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responsabilizează producătorii în raport cu produsele pe care le introduc pe piață pe tot parcursul ciclului lor de viață. Producătorii pot prelua conducerea în stabilirea și gestionarea schemelor lor de EPR, pentru a asigura conformitatea cu obiectivele de colectare și recuperare.</a:t>
            </a:r>
            <a:endParaRPr lang="en-US" sz="1400" dirty="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21890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640" y="5739429"/>
            <a:ext cx="14420988" cy="4547571"/>
          </a:xfrm>
          <a:prstGeom prst="rect">
            <a:avLst/>
          </a:prstGeom>
        </p:spPr>
      </p:pic>
      <p:sp>
        <p:nvSpPr>
          <p:cNvPr id="3" name="TextBox 3"/>
          <p:cNvSpPr txBox="1"/>
          <p:nvPr/>
        </p:nvSpPr>
        <p:spPr>
          <a:xfrm>
            <a:off x="1028700" y="1718383"/>
            <a:ext cx="5730579" cy="2470420"/>
          </a:xfrm>
          <a:prstGeom prst="rect">
            <a:avLst/>
          </a:prstGeom>
        </p:spPr>
        <p:txBody>
          <a:bodyPr lIns="0" tIns="0" rIns="0" bIns="0" rtlCol="0" anchor="t">
            <a:spAutoFit/>
          </a:bodyPr>
          <a:lstStyle/>
          <a:p>
            <a:pPr>
              <a:lnSpc>
                <a:spcPts val="3919"/>
              </a:lnSpc>
              <a:spcBef>
                <a:spcPct val="0"/>
              </a:spcBef>
            </a:pPr>
            <a:r>
              <a:rPr lang="en-US" sz="2800" dirty="0" err="1">
                <a:solidFill>
                  <a:srgbClr val="000000"/>
                </a:solidFill>
              </a:rPr>
              <a:t>Mecanismul</a:t>
            </a:r>
            <a:r>
              <a:rPr lang="en-US" sz="2800" dirty="0">
                <a:solidFill>
                  <a:srgbClr val="000000"/>
                </a:solidFill>
              </a:rPr>
              <a:t> de </a:t>
            </a:r>
            <a:r>
              <a:rPr lang="en-US" sz="2800" dirty="0" err="1">
                <a:solidFill>
                  <a:srgbClr val="000000"/>
                </a:solidFill>
              </a:rPr>
              <a:t>Responsabilitate</a:t>
            </a:r>
            <a:r>
              <a:rPr lang="en-US" sz="2800" dirty="0">
                <a:solidFill>
                  <a:srgbClr val="000000"/>
                </a:solidFill>
              </a:rPr>
              <a:t> </a:t>
            </a:r>
            <a:r>
              <a:rPr lang="en-US" sz="2800" dirty="0" err="1">
                <a:solidFill>
                  <a:srgbClr val="000000"/>
                </a:solidFill>
              </a:rPr>
              <a:t>Extinsă</a:t>
            </a:r>
            <a:r>
              <a:rPr lang="en-US" sz="2800" dirty="0">
                <a:solidFill>
                  <a:srgbClr val="000000"/>
                </a:solidFill>
              </a:rPr>
              <a:t> a </a:t>
            </a:r>
            <a:r>
              <a:rPr lang="en-US" sz="2800" dirty="0" err="1">
                <a:solidFill>
                  <a:srgbClr val="000000"/>
                </a:solidFill>
              </a:rPr>
              <a:t>producătorului</a:t>
            </a:r>
            <a:r>
              <a:rPr lang="en-US" sz="2800" dirty="0">
                <a:solidFill>
                  <a:srgbClr val="000000"/>
                </a:solidFill>
              </a:rPr>
              <a:t> (REP) a </a:t>
            </a:r>
            <a:r>
              <a:rPr lang="en-US" sz="2800" dirty="0" err="1">
                <a:solidFill>
                  <a:srgbClr val="000000"/>
                </a:solidFill>
              </a:rPr>
              <a:t>fost</a:t>
            </a:r>
            <a:r>
              <a:rPr lang="en-US" sz="2800" dirty="0">
                <a:solidFill>
                  <a:srgbClr val="000000"/>
                </a:solidFill>
              </a:rPr>
              <a:t> </a:t>
            </a:r>
            <a:r>
              <a:rPr lang="en-US" sz="2800" dirty="0" err="1">
                <a:solidFill>
                  <a:srgbClr val="000000"/>
                </a:solidFill>
              </a:rPr>
              <a:t>conceput</a:t>
            </a:r>
            <a:r>
              <a:rPr lang="en-US" sz="2800" dirty="0">
                <a:solidFill>
                  <a:srgbClr val="000000"/>
                </a:solidFill>
              </a:rPr>
              <a:t> </a:t>
            </a:r>
            <a:r>
              <a:rPr lang="en-US" sz="2800" dirty="0" err="1">
                <a:solidFill>
                  <a:srgbClr val="000000"/>
                </a:solidFill>
              </a:rPr>
              <a:t>și</a:t>
            </a:r>
            <a:r>
              <a:rPr lang="en-US" sz="2800" dirty="0">
                <a:solidFill>
                  <a:srgbClr val="000000"/>
                </a:solidFill>
              </a:rPr>
              <a:t> </a:t>
            </a:r>
            <a:r>
              <a:rPr lang="en-US" sz="2800" dirty="0" err="1">
                <a:solidFill>
                  <a:srgbClr val="000000"/>
                </a:solidFill>
              </a:rPr>
              <a:t>implementat</a:t>
            </a:r>
            <a:r>
              <a:rPr lang="en-US" sz="2800" dirty="0">
                <a:solidFill>
                  <a:srgbClr val="000000"/>
                </a:solidFill>
              </a:rPr>
              <a:t>  </a:t>
            </a:r>
            <a:r>
              <a:rPr lang="en-US" sz="2800" dirty="0" err="1">
                <a:solidFill>
                  <a:srgbClr val="000000"/>
                </a:solidFill>
              </a:rPr>
              <a:t>pentru</a:t>
            </a:r>
            <a:r>
              <a:rPr lang="en-US" sz="2800" dirty="0">
                <a:solidFill>
                  <a:srgbClr val="000000"/>
                </a:solidFill>
              </a:rPr>
              <a:t> prima </a:t>
            </a:r>
            <a:r>
              <a:rPr lang="en-US" sz="2800" dirty="0" err="1">
                <a:solidFill>
                  <a:srgbClr val="000000"/>
                </a:solidFill>
              </a:rPr>
              <a:t>dată</a:t>
            </a:r>
            <a:r>
              <a:rPr lang="en-US" sz="2800" dirty="0">
                <a:solidFill>
                  <a:srgbClr val="000000"/>
                </a:solidFill>
              </a:rPr>
              <a:t> </a:t>
            </a:r>
            <a:r>
              <a:rPr lang="en-US" sz="2800" dirty="0" err="1">
                <a:solidFill>
                  <a:srgbClr val="000000"/>
                </a:solidFill>
              </a:rPr>
              <a:t>în</a:t>
            </a:r>
            <a:r>
              <a:rPr lang="en-US" sz="2800" dirty="0">
                <a:solidFill>
                  <a:srgbClr val="000000"/>
                </a:solidFill>
              </a:rPr>
              <a:t> Germania la </a:t>
            </a:r>
            <a:r>
              <a:rPr lang="en-US" sz="2800" dirty="0" err="1">
                <a:solidFill>
                  <a:srgbClr val="000000"/>
                </a:solidFill>
              </a:rPr>
              <a:t>sfârșitul</a:t>
            </a:r>
            <a:r>
              <a:rPr lang="en-US" sz="2800" dirty="0">
                <a:solidFill>
                  <a:srgbClr val="000000"/>
                </a:solidFill>
              </a:rPr>
              <a:t> </a:t>
            </a:r>
            <a:r>
              <a:rPr lang="en-US" sz="2800" dirty="0" err="1">
                <a:solidFill>
                  <a:srgbClr val="000000"/>
                </a:solidFill>
              </a:rPr>
              <a:t>anilor</a:t>
            </a:r>
            <a:r>
              <a:rPr lang="en-US" sz="2800" dirty="0">
                <a:solidFill>
                  <a:srgbClr val="000000"/>
                </a:solidFill>
              </a:rPr>
              <a:t> 80, </a:t>
            </a:r>
            <a:r>
              <a:rPr lang="en-US" sz="2800" dirty="0" err="1">
                <a:solidFill>
                  <a:srgbClr val="000000"/>
                </a:solidFill>
              </a:rPr>
              <a:t>preponderent</a:t>
            </a:r>
            <a:r>
              <a:rPr lang="en-US" sz="2800" dirty="0">
                <a:solidFill>
                  <a:srgbClr val="000000"/>
                </a:solidFill>
              </a:rPr>
              <a:t> </a:t>
            </a:r>
            <a:r>
              <a:rPr lang="en-US" sz="2800" dirty="0" err="1">
                <a:solidFill>
                  <a:srgbClr val="000000"/>
                </a:solidFill>
              </a:rPr>
              <a:t>în</a:t>
            </a:r>
            <a:r>
              <a:rPr lang="en-US" sz="2800" dirty="0">
                <a:solidFill>
                  <a:srgbClr val="000000"/>
                </a:solidFill>
              </a:rPr>
              <a:t> </a:t>
            </a:r>
            <a:r>
              <a:rPr lang="en-US" sz="2800" dirty="0" err="1">
                <a:solidFill>
                  <a:srgbClr val="000000"/>
                </a:solidFill>
              </a:rPr>
              <a:t>industria</a:t>
            </a:r>
            <a:r>
              <a:rPr lang="en-US" sz="2800" dirty="0">
                <a:solidFill>
                  <a:srgbClr val="000000"/>
                </a:solidFill>
              </a:rPr>
              <a:t> </a:t>
            </a:r>
            <a:r>
              <a:rPr lang="en-US" sz="2800" dirty="0" err="1">
                <a:solidFill>
                  <a:srgbClr val="000000"/>
                </a:solidFill>
              </a:rPr>
              <a:t>ambalajelor</a:t>
            </a:r>
            <a:r>
              <a:rPr lang="en-US" sz="2800" dirty="0">
                <a:solidFill>
                  <a:srgbClr val="000000"/>
                </a:solidFill>
              </a:rPr>
              <a:t>. </a:t>
            </a:r>
          </a:p>
        </p:txBody>
      </p:sp>
      <p:sp>
        <p:nvSpPr>
          <p:cNvPr id="4" name="TextBox 4"/>
          <p:cNvSpPr txBox="1"/>
          <p:nvPr/>
        </p:nvSpPr>
        <p:spPr>
          <a:xfrm>
            <a:off x="7676816" y="1689471"/>
            <a:ext cx="9829321" cy="2970557"/>
          </a:xfrm>
          <a:prstGeom prst="rect">
            <a:avLst/>
          </a:prstGeom>
        </p:spPr>
        <p:txBody>
          <a:bodyPr lIns="0" tIns="0" rIns="0" bIns="0" rtlCol="0" anchor="t">
            <a:spAutoFit/>
          </a:bodyPr>
          <a:lstStyle/>
          <a:p>
            <a:pPr>
              <a:lnSpc>
                <a:spcPts val="3919"/>
              </a:lnSpc>
              <a:spcBef>
                <a:spcPct val="0"/>
              </a:spcBef>
            </a:pPr>
            <a:r>
              <a:rPr lang="en-US" sz="2799" dirty="0" err="1">
                <a:solidFill>
                  <a:srgbClr val="000000"/>
                </a:solidFill>
              </a:rPr>
              <a:t>Acest</a:t>
            </a:r>
            <a:r>
              <a:rPr lang="en-US" sz="2799" dirty="0">
                <a:solidFill>
                  <a:srgbClr val="000000"/>
                </a:solidFill>
              </a:rPr>
              <a:t> </a:t>
            </a:r>
            <a:r>
              <a:rPr lang="en-US" sz="2799" dirty="0" err="1">
                <a:solidFill>
                  <a:srgbClr val="000000"/>
                </a:solidFill>
              </a:rPr>
              <a:t>mecanism</a:t>
            </a:r>
            <a:r>
              <a:rPr lang="en-US" sz="2799" dirty="0">
                <a:solidFill>
                  <a:srgbClr val="000000"/>
                </a:solidFill>
              </a:rPr>
              <a:t> s-a </a:t>
            </a:r>
            <a:r>
              <a:rPr lang="en-US" sz="2799" dirty="0" err="1">
                <a:solidFill>
                  <a:srgbClr val="000000"/>
                </a:solidFill>
              </a:rPr>
              <a:t>dovedit</a:t>
            </a:r>
            <a:r>
              <a:rPr lang="en-US" sz="2799" dirty="0">
                <a:solidFill>
                  <a:srgbClr val="000000"/>
                </a:solidFill>
              </a:rPr>
              <a:t> a fi un instrument </a:t>
            </a:r>
            <a:r>
              <a:rPr lang="en-US" sz="2799" dirty="0" err="1">
                <a:solidFill>
                  <a:srgbClr val="000000"/>
                </a:solidFill>
              </a:rPr>
              <a:t>absolut</a:t>
            </a:r>
            <a:r>
              <a:rPr lang="en-US" sz="2799" dirty="0">
                <a:solidFill>
                  <a:srgbClr val="000000"/>
                </a:solidFill>
              </a:rPr>
              <a:t> </a:t>
            </a:r>
            <a:r>
              <a:rPr lang="en-US" sz="2799" dirty="0" err="1">
                <a:solidFill>
                  <a:srgbClr val="000000"/>
                </a:solidFill>
              </a:rPr>
              <a:t>necesar</a:t>
            </a:r>
            <a:r>
              <a:rPr lang="en-US" sz="2799" dirty="0">
                <a:solidFill>
                  <a:srgbClr val="000000"/>
                </a:solidFill>
              </a:rPr>
              <a:t> </a:t>
            </a:r>
            <a:r>
              <a:rPr lang="en-US" sz="2799" dirty="0" err="1">
                <a:solidFill>
                  <a:srgbClr val="000000"/>
                </a:solidFill>
              </a:rPr>
              <a:t>și</a:t>
            </a:r>
            <a:r>
              <a:rPr lang="en-US" sz="2799" dirty="0">
                <a:solidFill>
                  <a:srgbClr val="000000"/>
                </a:solidFill>
              </a:rPr>
              <a:t> </a:t>
            </a:r>
            <a:r>
              <a:rPr lang="en-US" sz="2799" dirty="0" err="1">
                <a:solidFill>
                  <a:srgbClr val="000000"/>
                </a:solidFill>
              </a:rPr>
              <a:t>funcțional</a:t>
            </a:r>
            <a:r>
              <a:rPr lang="en-US" sz="2799" dirty="0">
                <a:solidFill>
                  <a:srgbClr val="000000"/>
                </a:solidFill>
              </a:rPr>
              <a:t> </a:t>
            </a:r>
            <a:r>
              <a:rPr lang="en-US" sz="2799" dirty="0" err="1">
                <a:solidFill>
                  <a:srgbClr val="000000"/>
                </a:solidFill>
              </a:rPr>
              <a:t>pentru</a:t>
            </a:r>
            <a:r>
              <a:rPr lang="en-US" sz="2799" dirty="0">
                <a:solidFill>
                  <a:srgbClr val="000000"/>
                </a:solidFill>
              </a:rPr>
              <a:t> </a:t>
            </a:r>
            <a:r>
              <a:rPr lang="en-US" sz="2799" dirty="0" err="1">
                <a:solidFill>
                  <a:srgbClr val="000000"/>
                </a:solidFill>
              </a:rPr>
              <a:t>tranziția</a:t>
            </a:r>
            <a:r>
              <a:rPr lang="en-US" sz="2799" dirty="0">
                <a:solidFill>
                  <a:srgbClr val="000000"/>
                </a:solidFill>
              </a:rPr>
              <a:t> la o </a:t>
            </a:r>
            <a:r>
              <a:rPr lang="en-US" sz="2799" dirty="0" err="1">
                <a:solidFill>
                  <a:srgbClr val="000000"/>
                </a:solidFill>
              </a:rPr>
              <a:t>economie</a:t>
            </a:r>
            <a:r>
              <a:rPr lang="en-US" sz="2799" dirty="0">
                <a:solidFill>
                  <a:srgbClr val="000000"/>
                </a:solidFill>
              </a:rPr>
              <a:t> </a:t>
            </a:r>
            <a:r>
              <a:rPr lang="en-US" sz="2799" dirty="0" err="1">
                <a:solidFill>
                  <a:srgbClr val="000000"/>
                </a:solidFill>
              </a:rPr>
              <a:t>circulară</a:t>
            </a:r>
            <a:r>
              <a:rPr lang="en-US" sz="2799" dirty="0">
                <a:solidFill>
                  <a:srgbClr val="000000"/>
                </a:solidFill>
              </a:rPr>
              <a:t>, </a:t>
            </a:r>
            <a:r>
              <a:rPr lang="en-US" sz="2799" dirty="0" err="1">
                <a:solidFill>
                  <a:srgbClr val="000000"/>
                </a:solidFill>
              </a:rPr>
              <a:t>fiind</a:t>
            </a:r>
            <a:r>
              <a:rPr lang="en-US" sz="2799" dirty="0">
                <a:solidFill>
                  <a:srgbClr val="000000"/>
                </a:solidFill>
              </a:rPr>
              <a:t> </a:t>
            </a:r>
            <a:r>
              <a:rPr lang="en-US" sz="2799" dirty="0" err="1">
                <a:solidFill>
                  <a:srgbClr val="000000"/>
                </a:solidFill>
              </a:rPr>
              <a:t>axat</a:t>
            </a:r>
            <a:r>
              <a:rPr lang="en-US" sz="2799" dirty="0">
                <a:solidFill>
                  <a:srgbClr val="000000"/>
                </a:solidFill>
              </a:rPr>
              <a:t> </a:t>
            </a:r>
            <a:r>
              <a:rPr lang="en-US" sz="2799" dirty="0" err="1">
                <a:solidFill>
                  <a:srgbClr val="000000"/>
                </a:solidFill>
              </a:rPr>
              <a:t>nemijlocit</a:t>
            </a:r>
            <a:r>
              <a:rPr lang="en-US" sz="2799" dirty="0">
                <a:solidFill>
                  <a:srgbClr val="000000"/>
                </a:solidFill>
              </a:rPr>
              <a:t> pe </a:t>
            </a:r>
            <a:r>
              <a:rPr lang="en-US" sz="2799" b="1" dirty="0" err="1">
                <a:solidFill>
                  <a:srgbClr val="000000"/>
                </a:solidFill>
              </a:rPr>
              <a:t>aplicarea</a:t>
            </a:r>
            <a:r>
              <a:rPr lang="en-US" sz="2799" b="1" dirty="0">
                <a:solidFill>
                  <a:srgbClr val="000000"/>
                </a:solidFill>
              </a:rPr>
              <a:t> </a:t>
            </a:r>
            <a:r>
              <a:rPr lang="en-US" sz="2799" b="1" dirty="0" err="1">
                <a:solidFill>
                  <a:srgbClr val="000000"/>
                </a:solidFill>
              </a:rPr>
              <a:t>principiului</a:t>
            </a:r>
            <a:r>
              <a:rPr lang="en-US" sz="2799" b="1" dirty="0">
                <a:solidFill>
                  <a:srgbClr val="000000"/>
                </a:solidFill>
              </a:rPr>
              <a:t> „</a:t>
            </a:r>
            <a:r>
              <a:rPr lang="en-US" sz="2799" b="1" dirty="0" err="1">
                <a:solidFill>
                  <a:srgbClr val="000000"/>
                </a:solidFill>
              </a:rPr>
              <a:t>poluatorul</a:t>
            </a:r>
            <a:r>
              <a:rPr lang="en-US" sz="2799" b="1" dirty="0">
                <a:solidFill>
                  <a:srgbClr val="000000"/>
                </a:solidFill>
              </a:rPr>
              <a:t> </a:t>
            </a:r>
            <a:r>
              <a:rPr lang="en-US" sz="2799" b="1" dirty="0" err="1">
                <a:solidFill>
                  <a:srgbClr val="000000"/>
                </a:solidFill>
              </a:rPr>
              <a:t>plătește</a:t>
            </a:r>
            <a:r>
              <a:rPr lang="en-US" sz="2799" b="1" dirty="0">
                <a:solidFill>
                  <a:srgbClr val="000000"/>
                </a:solidFill>
              </a:rPr>
              <a:t>”, </a:t>
            </a:r>
            <a:r>
              <a:rPr lang="en-US" sz="2799" dirty="0">
                <a:solidFill>
                  <a:srgbClr val="000000"/>
                </a:solidFill>
              </a:rPr>
              <a:t>conform </a:t>
            </a:r>
            <a:r>
              <a:rPr lang="en-US" sz="2799" dirty="0" err="1">
                <a:solidFill>
                  <a:srgbClr val="000000"/>
                </a:solidFill>
              </a:rPr>
              <a:t>căruia</a:t>
            </a:r>
            <a:r>
              <a:rPr lang="en-US" sz="2799" dirty="0">
                <a:solidFill>
                  <a:srgbClr val="000000"/>
                </a:solidFill>
              </a:rPr>
              <a:t> </a:t>
            </a:r>
            <a:r>
              <a:rPr lang="en-US" sz="2799" dirty="0" err="1">
                <a:solidFill>
                  <a:srgbClr val="000000"/>
                </a:solidFill>
              </a:rPr>
              <a:t>oricine</a:t>
            </a:r>
            <a:r>
              <a:rPr lang="en-US" sz="2799" dirty="0">
                <a:solidFill>
                  <a:srgbClr val="000000"/>
                </a:solidFill>
              </a:rPr>
              <a:t> introduce </a:t>
            </a:r>
            <a:r>
              <a:rPr lang="en-US" sz="2799" dirty="0" err="1">
                <a:solidFill>
                  <a:srgbClr val="000000"/>
                </a:solidFill>
              </a:rPr>
              <a:t>ambalajele</a:t>
            </a:r>
            <a:r>
              <a:rPr lang="en-US" sz="2799" dirty="0">
                <a:solidFill>
                  <a:srgbClr val="000000"/>
                </a:solidFill>
              </a:rPr>
              <a:t> </a:t>
            </a:r>
            <a:r>
              <a:rPr lang="en-US" sz="2799" dirty="0" err="1">
                <a:solidFill>
                  <a:srgbClr val="000000"/>
                </a:solidFill>
              </a:rPr>
              <a:t>sau</a:t>
            </a:r>
            <a:r>
              <a:rPr lang="en-US" sz="2799" dirty="0">
                <a:solidFill>
                  <a:srgbClr val="000000"/>
                </a:solidFill>
              </a:rPr>
              <a:t> </a:t>
            </a:r>
            <a:r>
              <a:rPr lang="en-US" sz="2799" dirty="0" err="1">
                <a:solidFill>
                  <a:srgbClr val="000000"/>
                </a:solidFill>
              </a:rPr>
              <a:t>mărfuri</a:t>
            </a:r>
            <a:r>
              <a:rPr lang="en-US" sz="2799" dirty="0">
                <a:solidFill>
                  <a:srgbClr val="000000"/>
                </a:solidFill>
              </a:rPr>
              <a:t> </a:t>
            </a:r>
            <a:r>
              <a:rPr lang="en-US" sz="2799" dirty="0" err="1">
                <a:solidFill>
                  <a:srgbClr val="000000"/>
                </a:solidFill>
              </a:rPr>
              <a:t>ambalate</a:t>
            </a:r>
            <a:r>
              <a:rPr lang="en-US" sz="2799" dirty="0">
                <a:solidFill>
                  <a:srgbClr val="000000"/>
                </a:solidFill>
              </a:rPr>
              <a:t> pe </a:t>
            </a:r>
            <a:r>
              <a:rPr lang="en-US" sz="2799" dirty="0" err="1">
                <a:solidFill>
                  <a:srgbClr val="000000"/>
                </a:solidFill>
              </a:rPr>
              <a:t>piața</a:t>
            </a:r>
            <a:r>
              <a:rPr lang="en-US" sz="2799" dirty="0">
                <a:solidFill>
                  <a:srgbClr val="000000"/>
                </a:solidFill>
              </a:rPr>
              <a:t> </a:t>
            </a:r>
            <a:r>
              <a:rPr lang="en-US" sz="2799" dirty="0" err="1">
                <a:solidFill>
                  <a:srgbClr val="000000"/>
                </a:solidFill>
              </a:rPr>
              <a:t>unei</a:t>
            </a:r>
            <a:r>
              <a:rPr lang="en-US" sz="2799" dirty="0">
                <a:solidFill>
                  <a:srgbClr val="000000"/>
                </a:solidFill>
              </a:rPr>
              <a:t> </a:t>
            </a:r>
            <a:r>
              <a:rPr lang="en-US" sz="2799" dirty="0" err="1">
                <a:solidFill>
                  <a:srgbClr val="000000"/>
                </a:solidFill>
              </a:rPr>
              <a:t>țări</a:t>
            </a:r>
            <a:r>
              <a:rPr lang="en-US" sz="2799" dirty="0">
                <a:solidFill>
                  <a:srgbClr val="000000"/>
                </a:solidFill>
              </a:rPr>
              <a:t> </a:t>
            </a:r>
            <a:r>
              <a:rPr lang="en-US" sz="2799" dirty="0" err="1">
                <a:solidFill>
                  <a:srgbClr val="000000"/>
                </a:solidFill>
              </a:rPr>
              <a:t>rămâne</a:t>
            </a:r>
            <a:r>
              <a:rPr lang="en-US" sz="2799" dirty="0">
                <a:solidFill>
                  <a:srgbClr val="000000"/>
                </a:solidFill>
              </a:rPr>
              <a:t> </a:t>
            </a:r>
            <a:r>
              <a:rPr lang="en-US" sz="2799" dirty="0" err="1">
                <a:solidFill>
                  <a:srgbClr val="000000"/>
                </a:solidFill>
              </a:rPr>
              <a:t>responsabil</a:t>
            </a:r>
            <a:r>
              <a:rPr lang="en-US" sz="2799" dirty="0">
                <a:solidFill>
                  <a:srgbClr val="000000"/>
                </a:solidFill>
              </a:rPr>
              <a:t> </a:t>
            </a:r>
            <a:r>
              <a:rPr lang="en-US" sz="2799" dirty="0" err="1">
                <a:solidFill>
                  <a:srgbClr val="000000"/>
                </a:solidFill>
              </a:rPr>
              <a:t>pentru</a:t>
            </a:r>
            <a:r>
              <a:rPr lang="en-US" sz="2799" dirty="0">
                <a:solidFill>
                  <a:srgbClr val="000000"/>
                </a:solidFill>
              </a:rPr>
              <a:t> </a:t>
            </a:r>
            <a:r>
              <a:rPr lang="en-US" sz="2799" dirty="0" err="1">
                <a:solidFill>
                  <a:srgbClr val="000000"/>
                </a:solidFill>
              </a:rPr>
              <a:t>aceasta</a:t>
            </a:r>
            <a:r>
              <a:rPr lang="en-US" sz="2799" dirty="0">
                <a:solidFill>
                  <a:srgbClr val="000000"/>
                </a:solidFill>
              </a:rPr>
              <a:t> </a:t>
            </a:r>
            <a:r>
              <a:rPr lang="en-US" sz="2799" dirty="0" err="1">
                <a:solidFill>
                  <a:srgbClr val="000000"/>
                </a:solidFill>
              </a:rPr>
              <a:t>până</a:t>
            </a:r>
            <a:r>
              <a:rPr lang="en-US" sz="2799" dirty="0">
                <a:solidFill>
                  <a:srgbClr val="000000"/>
                </a:solidFill>
              </a:rPr>
              <a:t> la </a:t>
            </a:r>
            <a:r>
              <a:rPr lang="en-US" sz="2799" dirty="0" err="1">
                <a:solidFill>
                  <a:srgbClr val="000000"/>
                </a:solidFill>
              </a:rPr>
              <a:t>finele</a:t>
            </a:r>
            <a:r>
              <a:rPr lang="en-US" sz="2799" dirty="0">
                <a:solidFill>
                  <a:srgbClr val="000000"/>
                </a:solidFill>
              </a:rPr>
              <a:t> </a:t>
            </a:r>
            <a:r>
              <a:rPr lang="en-US" sz="2799" dirty="0" err="1">
                <a:solidFill>
                  <a:srgbClr val="000000"/>
                </a:solidFill>
              </a:rPr>
              <a:t>ciclului</a:t>
            </a:r>
            <a:r>
              <a:rPr lang="en-US" sz="2799" dirty="0">
                <a:solidFill>
                  <a:srgbClr val="000000"/>
                </a:solidFill>
              </a:rPr>
              <a:t> de </a:t>
            </a:r>
            <a:r>
              <a:rPr lang="en-US" sz="2799" dirty="0" err="1">
                <a:solidFill>
                  <a:srgbClr val="000000"/>
                </a:solidFill>
              </a:rPr>
              <a:t>viață</a:t>
            </a:r>
            <a:r>
              <a:rPr lang="en-US" sz="2799" dirty="0">
                <a:solidFill>
                  <a:srgbClr val="000000"/>
                </a:solidFill>
              </a:rPr>
              <a:t> al </a:t>
            </a:r>
            <a:r>
              <a:rPr lang="en-US" sz="2799" dirty="0" err="1">
                <a:solidFill>
                  <a:srgbClr val="000000"/>
                </a:solidFill>
              </a:rPr>
              <a:t>ambalajului</a:t>
            </a:r>
            <a:r>
              <a:rPr lang="en-US" sz="2799" dirty="0">
                <a:solidFill>
                  <a:srgbClr val="000000"/>
                </a:solidFill>
              </a:rPr>
              <a:t>, </a:t>
            </a:r>
            <a:r>
              <a:rPr lang="en-US" sz="2799" dirty="0" err="1">
                <a:solidFill>
                  <a:srgbClr val="000000"/>
                </a:solidFill>
              </a:rPr>
              <a:t>inclusiv</a:t>
            </a:r>
            <a:r>
              <a:rPr lang="en-US" sz="2799" dirty="0">
                <a:solidFill>
                  <a:srgbClr val="000000"/>
                </a:solidFill>
              </a:rPr>
              <a:t> </a:t>
            </a:r>
            <a:r>
              <a:rPr lang="en-US" sz="2799" dirty="0" err="1">
                <a:solidFill>
                  <a:srgbClr val="000000"/>
                </a:solidFill>
              </a:rPr>
              <a:t>perioada</a:t>
            </a:r>
            <a:r>
              <a:rPr lang="en-US" sz="2799" dirty="0">
                <a:solidFill>
                  <a:srgbClr val="000000"/>
                </a:solidFill>
              </a:rPr>
              <a:t> de </a:t>
            </a:r>
            <a:r>
              <a:rPr lang="en-US" sz="2799" dirty="0" err="1">
                <a:solidFill>
                  <a:srgbClr val="000000"/>
                </a:solidFill>
              </a:rPr>
              <a:t>timp</a:t>
            </a:r>
            <a:r>
              <a:rPr lang="en-US" sz="2799" dirty="0">
                <a:solidFill>
                  <a:srgbClr val="000000"/>
                </a:solidFill>
              </a:rPr>
              <a:t> </a:t>
            </a:r>
            <a:r>
              <a:rPr lang="en-US" sz="2799" dirty="0" err="1">
                <a:solidFill>
                  <a:srgbClr val="000000"/>
                </a:solidFill>
              </a:rPr>
              <a:t>după</a:t>
            </a:r>
            <a:r>
              <a:rPr lang="en-US" sz="2799" dirty="0">
                <a:solidFill>
                  <a:srgbClr val="000000"/>
                </a:solidFill>
              </a:rPr>
              <a:t> </a:t>
            </a:r>
            <a:r>
              <a:rPr lang="en-US" sz="2799" dirty="0" err="1">
                <a:solidFill>
                  <a:srgbClr val="000000"/>
                </a:solidFill>
              </a:rPr>
              <a:t>eliminare</a:t>
            </a:r>
            <a:r>
              <a:rPr lang="en-US" sz="2799" dirty="0">
                <a:solidFill>
                  <a:srgbClr val="000000"/>
                </a:solidFill>
              </a:rPr>
              <a:t>. </a:t>
            </a:r>
          </a:p>
        </p:txBody>
      </p:sp>
      <p:sp>
        <p:nvSpPr>
          <p:cNvPr id="5" name="AutoShape 5"/>
          <p:cNvSpPr/>
          <p:nvPr/>
        </p:nvSpPr>
        <p:spPr>
          <a:xfrm rot="5400000">
            <a:off x="4915358" y="3449710"/>
            <a:ext cx="4248823" cy="0"/>
          </a:xfrm>
          <a:prstGeom prst="line">
            <a:avLst/>
          </a:prstGeom>
          <a:ln w="47625" cap="rnd">
            <a:solidFill>
              <a:srgbClr val="000000"/>
            </a:solidFill>
            <a:prstDash val="solid"/>
            <a:headEnd type="diamond" w="lg" len="lg"/>
            <a:tailEnd type="diamond" w="lg" len="lg"/>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353296"/>
            <a:ext cx="16700742" cy="2957830"/>
          </a:xfrm>
          <a:prstGeom prst="rect">
            <a:avLst/>
          </a:prstGeom>
        </p:spPr>
        <p:txBody>
          <a:bodyPr lIns="0" tIns="0" rIns="0" bIns="0" rtlCol="0" anchor="t">
            <a:spAutoFit/>
          </a:bodyPr>
          <a:lstStyle/>
          <a:p>
            <a:pPr>
              <a:lnSpc>
                <a:spcPts val="3919"/>
              </a:lnSpc>
            </a:pPr>
            <a:r>
              <a:rPr lang="en-US" sz="2799" dirty="0">
                <a:solidFill>
                  <a:srgbClr val="000000"/>
                </a:solidFill>
                <a:latin typeface="+mj-lt"/>
              </a:rPr>
              <a:t>La </a:t>
            </a:r>
            <a:r>
              <a:rPr lang="en-US" sz="2799" dirty="0" err="1">
                <a:solidFill>
                  <a:srgbClr val="000000"/>
                </a:solidFill>
                <a:latin typeface="+mj-lt"/>
              </a:rPr>
              <a:t>nivel</a:t>
            </a:r>
            <a:r>
              <a:rPr lang="en-US" sz="2799" dirty="0">
                <a:solidFill>
                  <a:srgbClr val="000000"/>
                </a:solidFill>
                <a:latin typeface="+mj-lt"/>
              </a:rPr>
              <a:t> global </a:t>
            </a:r>
            <a:r>
              <a:rPr lang="en-US" sz="2799" dirty="0" err="1">
                <a:solidFill>
                  <a:srgbClr val="000000"/>
                </a:solidFill>
                <a:latin typeface="+mj-lt"/>
              </a:rPr>
              <a:t>există</a:t>
            </a:r>
            <a:r>
              <a:rPr lang="en-US" sz="2799" dirty="0">
                <a:solidFill>
                  <a:srgbClr val="000000"/>
                </a:solidFill>
                <a:latin typeface="+mj-lt"/>
              </a:rPr>
              <a:t> </a:t>
            </a:r>
            <a:r>
              <a:rPr lang="en-US" sz="2799" dirty="0" err="1">
                <a:solidFill>
                  <a:srgbClr val="000000"/>
                </a:solidFill>
                <a:latin typeface="+mj-lt"/>
              </a:rPr>
              <a:t>deja</a:t>
            </a:r>
            <a:r>
              <a:rPr lang="en-US" sz="2799" dirty="0">
                <a:solidFill>
                  <a:srgbClr val="000000"/>
                </a:solidFill>
                <a:latin typeface="+mj-lt"/>
              </a:rPr>
              <a:t> </a:t>
            </a:r>
            <a:r>
              <a:rPr lang="en-US" sz="2799" dirty="0" err="1">
                <a:solidFill>
                  <a:srgbClr val="000000"/>
                </a:solidFill>
                <a:latin typeface="+mj-lt"/>
              </a:rPr>
              <a:t>peste</a:t>
            </a:r>
            <a:r>
              <a:rPr lang="en-US" sz="2799" dirty="0">
                <a:solidFill>
                  <a:srgbClr val="000000"/>
                </a:solidFill>
                <a:latin typeface="+mj-lt"/>
              </a:rPr>
              <a:t> </a:t>
            </a:r>
            <a:r>
              <a:rPr lang="en-US" sz="2799" b="1" dirty="0">
                <a:solidFill>
                  <a:srgbClr val="000000"/>
                </a:solidFill>
                <a:latin typeface="+mj-lt"/>
              </a:rPr>
              <a:t>400 scheme REP, </a:t>
            </a:r>
            <a:r>
              <a:rPr lang="en-US" sz="2799" dirty="0">
                <a:solidFill>
                  <a:srgbClr val="000000"/>
                </a:solidFill>
                <a:latin typeface="+mj-lt"/>
              </a:rPr>
              <a:t>din care </a:t>
            </a:r>
            <a:r>
              <a:rPr lang="en-US" sz="2799" dirty="0" err="1">
                <a:solidFill>
                  <a:srgbClr val="000000"/>
                </a:solidFill>
                <a:latin typeface="+mj-lt"/>
              </a:rPr>
              <a:t>cel</a:t>
            </a:r>
            <a:r>
              <a:rPr lang="en-US" sz="2799" dirty="0">
                <a:solidFill>
                  <a:srgbClr val="000000"/>
                </a:solidFill>
                <a:latin typeface="+mj-lt"/>
              </a:rPr>
              <a:t> </a:t>
            </a:r>
            <a:r>
              <a:rPr lang="en-US" sz="2799" dirty="0" err="1">
                <a:solidFill>
                  <a:srgbClr val="000000"/>
                </a:solidFill>
                <a:latin typeface="+mj-lt"/>
              </a:rPr>
              <a:t>puțin</a:t>
            </a:r>
            <a:r>
              <a:rPr lang="en-US" sz="2799" dirty="0">
                <a:solidFill>
                  <a:srgbClr val="000000"/>
                </a:solidFill>
                <a:latin typeface="+mj-lt"/>
              </a:rPr>
              <a:t> 70 sunt destinate </a:t>
            </a:r>
            <a:r>
              <a:rPr lang="en-US" sz="2799" dirty="0" err="1">
                <a:solidFill>
                  <a:srgbClr val="000000"/>
                </a:solidFill>
                <a:latin typeface="+mj-lt"/>
              </a:rPr>
              <a:t>ambalajelor</a:t>
            </a:r>
            <a:r>
              <a:rPr lang="en-US" sz="2799" dirty="0">
                <a:solidFill>
                  <a:srgbClr val="000000"/>
                </a:solidFill>
                <a:latin typeface="+mj-lt"/>
              </a:rPr>
              <a:t>.  De </a:t>
            </a:r>
            <a:r>
              <a:rPr lang="en-US" sz="2799" dirty="0" err="1">
                <a:solidFill>
                  <a:srgbClr val="000000"/>
                </a:solidFill>
                <a:latin typeface="+mj-lt"/>
              </a:rPr>
              <a:t>regulă</a:t>
            </a:r>
            <a:r>
              <a:rPr lang="en-US" sz="2799" dirty="0">
                <a:solidFill>
                  <a:srgbClr val="000000"/>
                </a:solidFill>
                <a:latin typeface="+mj-lt"/>
              </a:rPr>
              <a:t>, REP </a:t>
            </a:r>
            <a:r>
              <a:rPr lang="en-US" sz="2799" dirty="0" err="1">
                <a:solidFill>
                  <a:srgbClr val="000000"/>
                </a:solidFill>
                <a:latin typeface="+mj-lt"/>
              </a:rPr>
              <a:t>este</a:t>
            </a:r>
            <a:r>
              <a:rPr lang="en-US" sz="2799" dirty="0">
                <a:solidFill>
                  <a:srgbClr val="000000"/>
                </a:solidFill>
                <a:latin typeface="+mj-lt"/>
              </a:rPr>
              <a:t> </a:t>
            </a:r>
            <a:r>
              <a:rPr lang="en-US" sz="2799" dirty="0" err="1">
                <a:solidFill>
                  <a:srgbClr val="000000"/>
                </a:solidFill>
                <a:latin typeface="+mj-lt"/>
              </a:rPr>
              <a:t>utilizat</a:t>
            </a:r>
            <a:r>
              <a:rPr lang="en-US" sz="2799" dirty="0">
                <a:solidFill>
                  <a:srgbClr val="000000"/>
                </a:solidFill>
                <a:latin typeface="+mj-lt"/>
              </a:rPr>
              <a:t> </a:t>
            </a:r>
            <a:r>
              <a:rPr lang="en-US" sz="2799" dirty="0" err="1">
                <a:solidFill>
                  <a:srgbClr val="000000"/>
                </a:solidFill>
                <a:latin typeface="+mj-lt"/>
              </a:rPr>
              <a:t>pentru</a:t>
            </a:r>
            <a:r>
              <a:rPr lang="en-US" sz="2799" dirty="0">
                <a:solidFill>
                  <a:srgbClr val="000000"/>
                </a:solidFill>
                <a:latin typeface="+mj-lt"/>
              </a:rPr>
              <a:t> </a:t>
            </a:r>
            <a:r>
              <a:rPr lang="en-US" sz="2799" dirty="0" err="1">
                <a:solidFill>
                  <a:srgbClr val="000000"/>
                </a:solidFill>
                <a:latin typeface="+mj-lt"/>
              </a:rPr>
              <a:t>fluxuri</a:t>
            </a:r>
            <a:r>
              <a:rPr lang="en-US" sz="2799" dirty="0">
                <a:solidFill>
                  <a:srgbClr val="000000"/>
                </a:solidFill>
                <a:latin typeface="+mj-lt"/>
              </a:rPr>
              <a:t> </a:t>
            </a:r>
            <a:r>
              <a:rPr lang="en-US" sz="2799" dirty="0" err="1">
                <a:solidFill>
                  <a:srgbClr val="000000"/>
                </a:solidFill>
                <a:latin typeface="+mj-lt"/>
              </a:rPr>
              <a:t>specifice</a:t>
            </a:r>
            <a:r>
              <a:rPr lang="en-US" sz="2799" dirty="0">
                <a:solidFill>
                  <a:srgbClr val="000000"/>
                </a:solidFill>
                <a:latin typeface="+mj-lt"/>
              </a:rPr>
              <a:t> de </a:t>
            </a:r>
            <a:r>
              <a:rPr lang="en-US" sz="2799" dirty="0" err="1">
                <a:solidFill>
                  <a:srgbClr val="000000"/>
                </a:solidFill>
                <a:latin typeface="+mj-lt"/>
              </a:rPr>
              <a:t>deșeuri</a:t>
            </a:r>
            <a:r>
              <a:rPr lang="en-US" sz="2799" dirty="0">
                <a:solidFill>
                  <a:srgbClr val="000000"/>
                </a:solidFill>
                <a:latin typeface="+mj-lt"/>
              </a:rPr>
              <a:t>, </a:t>
            </a:r>
            <a:r>
              <a:rPr lang="en-US" sz="2799" dirty="0" err="1">
                <a:solidFill>
                  <a:srgbClr val="000000"/>
                </a:solidFill>
                <a:latin typeface="+mj-lt"/>
              </a:rPr>
              <a:t>cel</a:t>
            </a:r>
            <a:r>
              <a:rPr lang="en-US" sz="2799" dirty="0">
                <a:solidFill>
                  <a:srgbClr val="000000"/>
                </a:solidFill>
                <a:latin typeface="+mj-lt"/>
              </a:rPr>
              <a:t> </a:t>
            </a:r>
            <a:r>
              <a:rPr lang="en-US" sz="2799" dirty="0" err="1">
                <a:solidFill>
                  <a:srgbClr val="000000"/>
                </a:solidFill>
                <a:latin typeface="+mj-lt"/>
              </a:rPr>
              <a:t>mai</a:t>
            </a:r>
            <a:r>
              <a:rPr lang="en-US" sz="2799" dirty="0">
                <a:solidFill>
                  <a:srgbClr val="000000"/>
                </a:solidFill>
                <a:latin typeface="+mj-lt"/>
              </a:rPr>
              <a:t> des </a:t>
            </a:r>
            <a:r>
              <a:rPr lang="en-US" sz="2799" dirty="0" err="1">
                <a:solidFill>
                  <a:srgbClr val="000000"/>
                </a:solidFill>
                <a:latin typeface="+mj-lt"/>
              </a:rPr>
              <a:t>fiind</a:t>
            </a:r>
            <a:r>
              <a:rPr lang="en-US" sz="2799" dirty="0">
                <a:solidFill>
                  <a:srgbClr val="000000"/>
                </a:solidFill>
                <a:latin typeface="+mj-lt"/>
              </a:rPr>
              <a:t> </a:t>
            </a:r>
            <a:r>
              <a:rPr lang="en-US" sz="2799" dirty="0" err="1">
                <a:solidFill>
                  <a:srgbClr val="000000"/>
                </a:solidFill>
                <a:latin typeface="+mj-lt"/>
              </a:rPr>
              <a:t>acoperite</a:t>
            </a:r>
            <a:r>
              <a:rPr lang="en-US" sz="2799" dirty="0">
                <a:solidFill>
                  <a:srgbClr val="000000"/>
                </a:solidFill>
                <a:latin typeface="+mj-lt"/>
              </a:rPr>
              <a:t> </a:t>
            </a:r>
            <a:r>
              <a:rPr lang="en-US" sz="2799" dirty="0" err="1">
                <a:solidFill>
                  <a:srgbClr val="000000"/>
                </a:solidFill>
                <a:latin typeface="+mj-lt"/>
              </a:rPr>
              <a:t>prin</a:t>
            </a:r>
            <a:r>
              <a:rPr lang="en-US" sz="2799" dirty="0">
                <a:solidFill>
                  <a:srgbClr val="000000"/>
                </a:solidFill>
                <a:latin typeface="+mj-lt"/>
              </a:rPr>
              <a:t> </a:t>
            </a:r>
            <a:r>
              <a:rPr lang="en-US" sz="2799" dirty="0" err="1">
                <a:solidFill>
                  <a:srgbClr val="000000"/>
                </a:solidFill>
                <a:latin typeface="+mj-lt"/>
              </a:rPr>
              <a:t>aceste</a:t>
            </a:r>
            <a:r>
              <a:rPr lang="en-US" sz="2799" dirty="0">
                <a:solidFill>
                  <a:srgbClr val="000000"/>
                </a:solidFill>
                <a:latin typeface="+mj-lt"/>
              </a:rPr>
              <a:t> scheme </a:t>
            </a:r>
            <a:r>
              <a:rPr lang="en-US" sz="2799" dirty="0" err="1">
                <a:solidFill>
                  <a:srgbClr val="000000"/>
                </a:solidFill>
                <a:latin typeface="+mj-lt"/>
              </a:rPr>
              <a:t>deșeurile</a:t>
            </a:r>
            <a:r>
              <a:rPr lang="en-US" sz="2799" dirty="0">
                <a:solidFill>
                  <a:srgbClr val="000000"/>
                </a:solidFill>
                <a:latin typeface="+mj-lt"/>
              </a:rPr>
              <a:t> de </a:t>
            </a:r>
            <a:r>
              <a:rPr lang="en-US" sz="2799" dirty="0" err="1">
                <a:solidFill>
                  <a:srgbClr val="000000"/>
                </a:solidFill>
                <a:latin typeface="+mj-lt"/>
              </a:rPr>
              <a:t>echipamente</a:t>
            </a:r>
            <a:r>
              <a:rPr lang="en-US" sz="2799" dirty="0">
                <a:solidFill>
                  <a:srgbClr val="000000"/>
                </a:solidFill>
                <a:latin typeface="+mj-lt"/>
              </a:rPr>
              <a:t> </a:t>
            </a:r>
            <a:r>
              <a:rPr lang="en-US" sz="2799" dirty="0" err="1">
                <a:solidFill>
                  <a:srgbClr val="000000"/>
                </a:solidFill>
                <a:latin typeface="+mj-lt"/>
              </a:rPr>
              <a:t>electrice</a:t>
            </a:r>
            <a:r>
              <a:rPr lang="en-US" sz="2799" dirty="0">
                <a:solidFill>
                  <a:srgbClr val="000000"/>
                </a:solidFill>
                <a:latin typeface="+mj-lt"/>
              </a:rPr>
              <a:t> </a:t>
            </a:r>
            <a:r>
              <a:rPr lang="en-US" sz="2799" dirty="0" err="1">
                <a:solidFill>
                  <a:srgbClr val="000000"/>
                </a:solidFill>
                <a:latin typeface="+mj-lt"/>
              </a:rPr>
              <a:t>și</a:t>
            </a:r>
            <a:r>
              <a:rPr lang="en-US" sz="2799" dirty="0">
                <a:solidFill>
                  <a:srgbClr val="000000"/>
                </a:solidFill>
                <a:latin typeface="+mj-lt"/>
              </a:rPr>
              <a:t> </a:t>
            </a:r>
            <a:r>
              <a:rPr lang="en-US" sz="2799" dirty="0" err="1">
                <a:solidFill>
                  <a:srgbClr val="000000"/>
                </a:solidFill>
                <a:latin typeface="+mj-lt"/>
              </a:rPr>
              <a:t>electronice</a:t>
            </a:r>
            <a:r>
              <a:rPr lang="en-US" sz="2799" dirty="0">
                <a:solidFill>
                  <a:srgbClr val="000000"/>
                </a:solidFill>
                <a:latin typeface="+mj-lt"/>
              </a:rPr>
              <a:t> </a:t>
            </a:r>
            <a:r>
              <a:rPr lang="en-US" sz="2799" dirty="0" err="1">
                <a:solidFill>
                  <a:srgbClr val="000000"/>
                </a:solidFill>
                <a:latin typeface="+mj-lt"/>
              </a:rPr>
              <a:t>sau</a:t>
            </a:r>
            <a:r>
              <a:rPr lang="en-US" sz="2799" dirty="0">
                <a:solidFill>
                  <a:srgbClr val="000000"/>
                </a:solidFill>
                <a:latin typeface="+mj-lt"/>
              </a:rPr>
              <a:t> DEEE-</a:t>
            </a:r>
            <a:r>
              <a:rPr lang="en-US" sz="2799" dirty="0" err="1">
                <a:solidFill>
                  <a:srgbClr val="000000"/>
                </a:solidFill>
                <a:latin typeface="+mj-lt"/>
              </a:rPr>
              <a:t>uri</a:t>
            </a:r>
            <a:r>
              <a:rPr lang="en-US" sz="2799" dirty="0">
                <a:solidFill>
                  <a:srgbClr val="000000"/>
                </a:solidFill>
                <a:latin typeface="+mj-lt"/>
              </a:rPr>
              <a:t> (35%), </a:t>
            </a:r>
            <a:r>
              <a:rPr lang="en-US" sz="2799" dirty="0" err="1">
                <a:solidFill>
                  <a:srgbClr val="000000"/>
                </a:solidFill>
                <a:latin typeface="+mj-lt"/>
              </a:rPr>
              <a:t>urmate</a:t>
            </a:r>
            <a:r>
              <a:rPr lang="en-US" sz="2799" dirty="0">
                <a:solidFill>
                  <a:srgbClr val="000000"/>
                </a:solidFill>
                <a:latin typeface="+mj-lt"/>
              </a:rPr>
              <a:t> de </a:t>
            </a:r>
            <a:r>
              <a:rPr lang="en-US" sz="2799" dirty="0" err="1">
                <a:solidFill>
                  <a:srgbClr val="000000"/>
                </a:solidFill>
                <a:latin typeface="+mj-lt"/>
              </a:rPr>
              <a:t>ambalaje</a:t>
            </a:r>
            <a:r>
              <a:rPr lang="en-US" sz="2799" dirty="0">
                <a:solidFill>
                  <a:srgbClr val="000000"/>
                </a:solidFill>
                <a:latin typeface="+mj-lt"/>
              </a:rPr>
              <a:t> (17%), </a:t>
            </a:r>
            <a:r>
              <a:rPr lang="en-US" sz="2799" dirty="0" err="1">
                <a:solidFill>
                  <a:srgbClr val="000000"/>
                </a:solidFill>
                <a:latin typeface="+mj-lt"/>
              </a:rPr>
              <a:t>anvelope</a:t>
            </a:r>
            <a:r>
              <a:rPr lang="en-US" sz="2799" dirty="0">
                <a:solidFill>
                  <a:srgbClr val="000000"/>
                </a:solidFill>
                <a:latin typeface="+mj-lt"/>
              </a:rPr>
              <a:t> (17%), </a:t>
            </a:r>
            <a:r>
              <a:rPr lang="en-US" sz="2799" dirty="0" err="1">
                <a:solidFill>
                  <a:srgbClr val="000000"/>
                </a:solidFill>
                <a:latin typeface="+mj-lt"/>
              </a:rPr>
              <a:t>vehicule</a:t>
            </a:r>
            <a:r>
              <a:rPr lang="en-US" sz="2799" dirty="0">
                <a:solidFill>
                  <a:srgbClr val="000000"/>
                </a:solidFill>
                <a:latin typeface="+mj-lt"/>
              </a:rPr>
              <a:t> / </a:t>
            </a:r>
            <a:r>
              <a:rPr lang="en-US" sz="2799" dirty="0" err="1">
                <a:solidFill>
                  <a:srgbClr val="000000"/>
                </a:solidFill>
                <a:latin typeface="+mj-lt"/>
              </a:rPr>
              <a:t>baterii</a:t>
            </a:r>
            <a:r>
              <a:rPr lang="en-US" sz="2799" dirty="0">
                <a:solidFill>
                  <a:srgbClr val="000000"/>
                </a:solidFill>
                <a:latin typeface="+mj-lt"/>
              </a:rPr>
              <a:t> auto (11%) </a:t>
            </a:r>
            <a:r>
              <a:rPr lang="en-US" sz="2799" dirty="0" err="1">
                <a:solidFill>
                  <a:srgbClr val="000000"/>
                </a:solidFill>
                <a:latin typeface="+mj-lt"/>
              </a:rPr>
              <a:t>și</a:t>
            </a:r>
            <a:r>
              <a:rPr lang="en-US" sz="2799" dirty="0">
                <a:solidFill>
                  <a:srgbClr val="000000"/>
                </a:solidFill>
                <a:latin typeface="+mj-lt"/>
              </a:rPr>
              <a:t> </a:t>
            </a:r>
            <a:r>
              <a:rPr lang="en-US" sz="2799" dirty="0" err="1">
                <a:solidFill>
                  <a:srgbClr val="000000"/>
                </a:solidFill>
                <a:latin typeface="+mj-lt"/>
              </a:rPr>
              <a:t>alte</a:t>
            </a:r>
            <a:r>
              <a:rPr lang="en-US" sz="2799" dirty="0">
                <a:solidFill>
                  <a:srgbClr val="000000"/>
                </a:solidFill>
                <a:latin typeface="+mj-lt"/>
              </a:rPr>
              <a:t> </a:t>
            </a:r>
            <a:r>
              <a:rPr lang="en-US" sz="2799" dirty="0" err="1">
                <a:solidFill>
                  <a:srgbClr val="000000"/>
                </a:solidFill>
                <a:latin typeface="+mj-lt"/>
              </a:rPr>
              <a:t>produse</a:t>
            </a:r>
            <a:r>
              <a:rPr lang="en-US" sz="2799" dirty="0">
                <a:solidFill>
                  <a:srgbClr val="000000"/>
                </a:solidFill>
                <a:latin typeface="+mj-lt"/>
              </a:rPr>
              <a:t> (20%).</a:t>
            </a:r>
          </a:p>
          <a:p>
            <a:pPr>
              <a:lnSpc>
                <a:spcPts val="3919"/>
              </a:lnSpc>
            </a:pPr>
            <a:endParaRPr lang="en-US" sz="2799" dirty="0">
              <a:solidFill>
                <a:srgbClr val="000000"/>
              </a:solidFill>
              <a:latin typeface="+mj-lt"/>
            </a:endParaRPr>
          </a:p>
          <a:p>
            <a:pPr>
              <a:lnSpc>
                <a:spcPts val="3919"/>
              </a:lnSpc>
              <a:spcBef>
                <a:spcPct val="0"/>
              </a:spcBef>
            </a:pPr>
            <a:endParaRPr lang="en-US" sz="2799" dirty="0">
              <a:solidFill>
                <a:srgbClr val="000000"/>
              </a:solidFill>
              <a:latin typeface="+mj-lt"/>
            </a:endParaRPr>
          </a:p>
        </p:txBody>
      </p:sp>
      <p:pic>
        <p:nvPicPr>
          <p:cNvPr id="4" name="Picture 3" descr="A picture containing text&#10;&#10;Description automatically generated">
            <a:extLst>
              <a:ext uri="{FF2B5EF4-FFF2-40B4-BE49-F238E27FC236}">
                <a16:creationId xmlns:a16="http://schemas.microsoft.com/office/drawing/2014/main" id="{1E28B8EB-F988-4B07-9799-4BE02FCFC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941694"/>
            <a:ext cx="14452523" cy="49920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423786" y="4476320"/>
            <a:ext cx="11440429" cy="5670037"/>
          </a:xfrm>
          <a:prstGeom prst="rect">
            <a:avLst/>
          </a:prstGeom>
        </p:spPr>
      </p:pic>
      <p:sp>
        <p:nvSpPr>
          <p:cNvPr id="3" name="TextBox 3"/>
          <p:cNvSpPr txBox="1"/>
          <p:nvPr/>
        </p:nvSpPr>
        <p:spPr>
          <a:xfrm>
            <a:off x="793629" y="971550"/>
            <a:ext cx="16700742" cy="3470694"/>
          </a:xfrm>
          <a:prstGeom prst="rect">
            <a:avLst/>
          </a:prstGeom>
        </p:spPr>
        <p:txBody>
          <a:bodyPr lIns="0" tIns="0" rIns="0" bIns="0" rtlCol="0" anchor="t">
            <a:spAutoFit/>
          </a:bodyPr>
          <a:lstStyle/>
          <a:p>
            <a:pPr>
              <a:lnSpc>
                <a:spcPts val="3919"/>
              </a:lnSpc>
            </a:pPr>
            <a:r>
              <a:rPr lang="en-US" sz="2799" dirty="0" err="1">
                <a:solidFill>
                  <a:srgbClr val="000000"/>
                </a:solidFill>
                <a:latin typeface="+mj-lt"/>
              </a:rPr>
              <a:t>Dezvoltarea</a:t>
            </a:r>
            <a:r>
              <a:rPr lang="en-US" sz="2799" dirty="0">
                <a:solidFill>
                  <a:srgbClr val="000000"/>
                </a:solidFill>
                <a:latin typeface="+mj-lt"/>
              </a:rPr>
              <a:t> </a:t>
            </a:r>
            <a:r>
              <a:rPr lang="en-US" sz="2799" dirty="0" err="1">
                <a:solidFill>
                  <a:srgbClr val="000000"/>
                </a:solidFill>
                <a:latin typeface="+mj-lt"/>
              </a:rPr>
              <a:t>schemelor</a:t>
            </a:r>
            <a:r>
              <a:rPr lang="en-US" sz="2799" dirty="0">
                <a:solidFill>
                  <a:srgbClr val="000000"/>
                </a:solidFill>
                <a:latin typeface="+mj-lt"/>
              </a:rPr>
              <a:t> REP </a:t>
            </a:r>
            <a:r>
              <a:rPr lang="en-US" sz="2799" dirty="0" err="1">
                <a:solidFill>
                  <a:srgbClr val="000000"/>
                </a:solidFill>
                <a:latin typeface="+mj-lt"/>
              </a:rPr>
              <a:t>în</a:t>
            </a:r>
            <a:r>
              <a:rPr lang="en-US" sz="2799" dirty="0">
                <a:solidFill>
                  <a:srgbClr val="000000"/>
                </a:solidFill>
                <a:latin typeface="+mj-lt"/>
              </a:rPr>
              <a:t> Europa a </a:t>
            </a:r>
            <a:r>
              <a:rPr lang="en-US" sz="2799" dirty="0" err="1">
                <a:solidFill>
                  <a:srgbClr val="000000"/>
                </a:solidFill>
                <a:latin typeface="+mj-lt"/>
              </a:rPr>
              <a:t>contribuit</a:t>
            </a:r>
            <a:r>
              <a:rPr lang="en-US" sz="2799" dirty="0">
                <a:solidFill>
                  <a:srgbClr val="000000"/>
                </a:solidFill>
                <a:latin typeface="+mj-lt"/>
              </a:rPr>
              <a:t> la </a:t>
            </a:r>
            <a:r>
              <a:rPr lang="en-US" sz="2799" dirty="0" err="1">
                <a:solidFill>
                  <a:srgbClr val="000000"/>
                </a:solidFill>
                <a:latin typeface="+mj-lt"/>
              </a:rPr>
              <a:t>îmbunătățirea</a:t>
            </a:r>
            <a:r>
              <a:rPr lang="en-US" sz="2799" dirty="0">
                <a:solidFill>
                  <a:srgbClr val="000000"/>
                </a:solidFill>
                <a:latin typeface="+mj-lt"/>
              </a:rPr>
              <a:t> </a:t>
            </a:r>
            <a:r>
              <a:rPr lang="en-US" sz="2799" dirty="0" err="1">
                <a:solidFill>
                  <a:srgbClr val="000000"/>
                </a:solidFill>
                <a:latin typeface="+mj-lt"/>
              </a:rPr>
              <a:t>prevenirii</a:t>
            </a:r>
            <a:r>
              <a:rPr lang="en-US" sz="2799" dirty="0">
                <a:solidFill>
                  <a:srgbClr val="000000"/>
                </a:solidFill>
                <a:latin typeface="+mj-lt"/>
              </a:rPr>
              <a:t>, </a:t>
            </a:r>
            <a:r>
              <a:rPr lang="en-US" sz="2799" dirty="0" err="1">
                <a:solidFill>
                  <a:srgbClr val="000000"/>
                </a:solidFill>
                <a:latin typeface="+mj-lt"/>
              </a:rPr>
              <a:t>reutilizării</a:t>
            </a:r>
            <a:r>
              <a:rPr lang="en-US" sz="2799" dirty="0">
                <a:solidFill>
                  <a:srgbClr val="000000"/>
                </a:solidFill>
                <a:latin typeface="+mj-lt"/>
              </a:rPr>
              <a:t> </a:t>
            </a:r>
            <a:r>
              <a:rPr lang="en-US" sz="2799" dirty="0" err="1">
                <a:solidFill>
                  <a:srgbClr val="000000"/>
                </a:solidFill>
                <a:latin typeface="+mj-lt"/>
              </a:rPr>
              <a:t>și</a:t>
            </a:r>
            <a:r>
              <a:rPr lang="en-US" sz="2799" dirty="0">
                <a:solidFill>
                  <a:srgbClr val="000000"/>
                </a:solidFill>
                <a:latin typeface="+mj-lt"/>
              </a:rPr>
              <a:t> </a:t>
            </a:r>
            <a:r>
              <a:rPr lang="en-US" sz="2799" dirty="0" err="1">
                <a:solidFill>
                  <a:srgbClr val="000000"/>
                </a:solidFill>
                <a:latin typeface="+mj-lt"/>
              </a:rPr>
              <a:t>reciclării</a:t>
            </a:r>
            <a:r>
              <a:rPr lang="en-US" sz="2799" dirty="0">
                <a:solidFill>
                  <a:srgbClr val="000000"/>
                </a:solidFill>
                <a:latin typeface="+mj-lt"/>
              </a:rPr>
              <a:t> </a:t>
            </a:r>
            <a:r>
              <a:rPr lang="en-US" sz="2799" dirty="0" err="1">
                <a:solidFill>
                  <a:srgbClr val="000000"/>
                </a:solidFill>
                <a:latin typeface="+mj-lt"/>
              </a:rPr>
              <a:t>deșeurilor</a:t>
            </a:r>
            <a:r>
              <a:rPr lang="en-US" sz="2799" dirty="0">
                <a:solidFill>
                  <a:srgbClr val="000000"/>
                </a:solidFill>
                <a:latin typeface="+mj-lt"/>
              </a:rPr>
              <a:t>.  </a:t>
            </a:r>
            <a:r>
              <a:rPr lang="en-US" sz="2799" dirty="0" err="1">
                <a:solidFill>
                  <a:srgbClr val="000000"/>
                </a:solidFill>
                <a:latin typeface="+mj-lt"/>
              </a:rPr>
              <a:t>Pentru</a:t>
            </a:r>
            <a:r>
              <a:rPr lang="en-US" sz="2799" dirty="0">
                <a:solidFill>
                  <a:srgbClr val="000000"/>
                </a:solidFill>
                <a:latin typeface="+mj-lt"/>
              </a:rPr>
              <a:t> a da </a:t>
            </a:r>
            <a:r>
              <a:rPr lang="en-US" sz="2799" dirty="0" err="1">
                <a:solidFill>
                  <a:srgbClr val="000000"/>
                </a:solidFill>
                <a:latin typeface="+mj-lt"/>
              </a:rPr>
              <a:t>câteva</a:t>
            </a:r>
            <a:r>
              <a:rPr lang="en-US" sz="2799" dirty="0">
                <a:solidFill>
                  <a:srgbClr val="000000"/>
                </a:solidFill>
                <a:latin typeface="+mj-lt"/>
              </a:rPr>
              <a:t> </a:t>
            </a:r>
            <a:r>
              <a:rPr lang="en-US" sz="2799" dirty="0" err="1">
                <a:solidFill>
                  <a:srgbClr val="000000"/>
                </a:solidFill>
                <a:latin typeface="+mj-lt"/>
              </a:rPr>
              <a:t>exemple</a:t>
            </a:r>
            <a:r>
              <a:rPr lang="en-US" sz="2799" dirty="0">
                <a:solidFill>
                  <a:srgbClr val="000000"/>
                </a:solidFill>
                <a:latin typeface="+mj-lt"/>
              </a:rPr>
              <a:t> </a:t>
            </a:r>
            <a:r>
              <a:rPr lang="en-US" sz="2799" dirty="0" err="1">
                <a:solidFill>
                  <a:srgbClr val="000000"/>
                </a:solidFill>
                <a:latin typeface="+mj-lt"/>
              </a:rPr>
              <a:t>specifice</a:t>
            </a:r>
            <a:r>
              <a:rPr lang="en-US" sz="2799" dirty="0">
                <a:solidFill>
                  <a:srgbClr val="000000"/>
                </a:solidFill>
                <a:latin typeface="+mj-lt"/>
              </a:rPr>
              <a:t>, REP a </a:t>
            </a:r>
            <a:r>
              <a:rPr lang="en-US" sz="2799" dirty="0" err="1">
                <a:solidFill>
                  <a:srgbClr val="000000"/>
                </a:solidFill>
                <a:latin typeface="+mj-lt"/>
              </a:rPr>
              <a:t>contribuit</a:t>
            </a:r>
            <a:r>
              <a:rPr lang="en-US" sz="2799" dirty="0">
                <a:solidFill>
                  <a:srgbClr val="000000"/>
                </a:solidFill>
                <a:latin typeface="+mj-lt"/>
              </a:rPr>
              <a:t> la </a:t>
            </a:r>
            <a:r>
              <a:rPr lang="en-US" sz="2799" dirty="0" err="1">
                <a:solidFill>
                  <a:srgbClr val="000000"/>
                </a:solidFill>
                <a:latin typeface="+mj-lt"/>
              </a:rPr>
              <a:t>creșterea</a:t>
            </a:r>
            <a:r>
              <a:rPr lang="en-US" sz="2799" dirty="0">
                <a:solidFill>
                  <a:srgbClr val="000000"/>
                </a:solidFill>
                <a:latin typeface="+mj-lt"/>
              </a:rPr>
              <a:t> </a:t>
            </a:r>
            <a:r>
              <a:rPr lang="en-US" sz="2799" dirty="0" err="1">
                <a:solidFill>
                  <a:srgbClr val="000000"/>
                </a:solidFill>
                <a:latin typeface="+mj-lt"/>
              </a:rPr>
              <a:t>ratei</a:t>
            </a:r>
            <a:r>
              <a:rPr lang="en-US" sz="2799" dirty="0">
                <a:solidFill>
                  <a:srgbClr val="000000"/>
                </a:solidFill>
                <a:latin typeface="+mj-lt"/>
              </a:rPr>
              <a:t> de </a:t>
            </a:r>
            <a:r>
              <a:rPr lang="en-US" sz="2799" dirty="0" err="1">
                <a:solidFill>
                  <a:srgbClr val="000000"/>
                </a:solidFill>
                <a:latin typeface="+mj-lt"/>
              </a:rPr>
              <a:t>reciclare</a:t>
            </a:r>
            <a:r>
              <a:rPr lang="en-US" sz="2799" dirty="0">
                <a:solidFill>
                  <a:srgbClr val="000000"/>
                </a:solidFill>
                <a:latin typeface="+mj-lt"/>
              </a:rPr>
              <a:t> a </a:t>
            </a:r>
            <a:r>
              <a:rPr lang="en-US" sz="2799" dirty="0" err="1">
                <a:solidFill>
                  <a:srgbClr val="000000"/>
                </a:solidFill>
                <a:latin typeface="+mj-lt"/>
              </a:rPr>
              <a:t>deșeurilor</a:t>
            </a:r>
            <a:r>
              <a:rPr lang="en-US" sz="2799" dirty="0">
                <a:solidFill>
                  <a:srgbClr val="000000"/>
                </a:solidFill>
                <a:latin typeface="+mj-lt"/>
              </a:rPr>
              <a:t> de </a:t>
            </a:r>
            <a:r>
              <a:rPr lang="en-US" sz="2799" dirty="0" err="1">
                <a:solidFill>
                  <a:srgbClr val="000000"/>
                </a:solidFill>
                <a:latin typeface="+mj-lt"/>
              </a:rPr>
              <a:t>ambalaje</a:t>
            </a:r>
            <a:r>
              <a:rPr lang="en-US" sz="2799" dirty="0">
                <a:solidFill>
                  <a:srgbClr val="000000"/>
                </a:solidFill>
                <a:latin typeface="+mj-lt"/>
              </a:rPr>
              <a:t> </a:t>
            </a:r>
            <a:r>
              <a:rPr lang="en-US" sz="2799" dirty="0" err="1">
                <a:solidFill>
                  <a:srgbClr val="000000"/>
                </a:solidFill>
                <a:latin typeface="+mj-lt"/>
              </a:rPr>
              <a:t>în</a:t>
            </a:r>
            <a:r>
              <a:rPr lang="en-US" sz="2799" dirty="0">
                <a:solidFill>
                  <a:srgbClr val="000000"/>
                </a:solidFill>
                <a:latin typeface="+mj-lt"/>
              </a:rPr>
              <a:t> </a:t>
            </a:r>
            <a:r>
              <a:rPr lang="en-US" sz="2799" dirty="0" err="1">
                <a:solidFill>
                  <a:srgbClr val="000000"/>
                </a:solidFill>
                <a:latin typeface="+mj-lt"/>
              </a:rPr>
              <a:t>Franța</a:t>
            </a:r>
            <a:r>
              <a:rPr lang="en-US" sz="2799" dirty="0">
                <a:solidFill>
                  <a:srgbClr val="000000"/>
                </a:solidFill>
                <a:latin typeface="+mj-lt"/>
              </a:rPr>
              <a:t> de la 18% </a:t>
            </a:r>
            <a:r>
              <a:rPr lang="en-US" sz="2799" dirty="0" err="1">
                <a:solidFill>
                  <a:srgbClr val="000000"/>
                </a:solidFill>
                <a:latin typeface="+mj-lt"/>
              </a:rPr>
              <a:t>în</a:t>
            </a:r>
            <a:r>
              <a:rPr lang="en-US" sz="2799" dirty="0">
                <a:solidFill>
                  <a:srgbClr val="000000"/>
                </a:solidFill>
                <a:latin typeface="+mj-lt"/>
              </a:rPr>
              <a:t> 1993 la 68% </a:t>
            </a:r>
            <a:r>
              <a:rPr lang="en-US" sz="2799" dirty="0" err="1">
                <a:solidFill>
                  <a:srgbClr val="000000"/>
                </a:solidFill>
                <a:latin typeface="+mj-lt"/>
              </a:rPr>
              <a:t>în</a:t>
            </a:r>
            <a:r>
              <a:rPr lang="en-US" sz="2799" dirty="0">
                <a:solidFill>
                  <a:srgbClr val="000000"/>
                </a:solidFill>
                <a:latin typeface="+mj-lt"/>
              </a:rPr>
              <a:t> 2016. </a:t>
            </a:r>
            <a:r>
              <a:rPr lang="en-US" sz="2799" dirty="0" err="1">
                <a:solidFill>
                  <a:srgbClr val="000000"/>
                </a:solidFill>
                <a:latin typeface="+mj-lt"/>
              </a:rPr>
              <a:t>Totodată</a:t>
            </a:r>
            <a:r>
              <a:rPr lang="en-US" sz="2799" dirty="0">
                <a:solidFill>
                  <a:srgbClr val="000000"/>
                </a:solidFill>
                <a:latin typeface="+mj-lt"/>
              </a:rPr>
              <a:t>, </a:t>
            </a:r>
            <a:r>
              <a:rPr lang="en-US" sz="2799" dirty="0" err="1">
                <a:solidFill>
                  <a:srgbClr val="000000"/>
                </a:solidFill>
                <a:latin typeface="+mj-lt"/>
              </a:rPr>
              <a:t>ratele</a:t>
            </a:r>
            <a:r>
              <a:rPr lang="en-US" sz="2799" dirty="0">
                <a:solidFill>
                  <a:srgbClr val="000000"/>
                </a:solidFill>
                <a:latin typeface="+mj-lt"/>
              </a:rPr>
              <a:t> de </a:t>
            </a:r>
            <a:r>
              <a:rPr lang="en-US" sz="2799" dirty="0" err="1">
                <a:solidFill>
                  <a:srgbClr val="000000"/>
                </a:solidFill>
                <a:latin typeface="+mj-lt"/>
              </a:rPr>
              <a:t>reciclare</a:t>
            </a:r>
            <a:r>
              <a:rPr lang="en-US" sz="2799" dirty="0">
                <a:solidFill>
                  <a:srgbClr val="000000"/>
                </a:solidFill>
                <a:latin typeface="+mj-lt"/>
              </a:rPr>
              <a:t> </a:t>
            </a:r>
            <a:r>
              <a:rPr lang="en-US" sz="2799" dirty="0" err="1">
                <a:solidFill>
                  <a:srgbClr val="000000"/>
                </a:solidFill>
                <a:latin typeface="+mj-lt"/>
              </a:rPr>
              <a:t>italiene</a:t>
            </a:r>
            <a:r>
              <a:rPr lang="en-US" sz="2799" dirty="0">
                <a:solidFill>
                  <a:srgbClr val="000000"/>
                </a:solidFill>
                <a:latin typeface="+mj-lt"/>
              </a:rPr>
              <a:t> </a:t>
            </a:r>
            <a:r>
              <a:rPr lang="en-US" sz="2799" dirty="0" err="1">
                <a:solidFill>
                  <a:srgbClr val="000000"/>
                </a:solidFill>
                <a:latin typeface="+mj-lt"/>
              </a:rPr>
              <a:t>pentru</a:t>
            </a:r>
            <a:r>
              <a:rPr lang="en-US" sz="2799" dirty="0">
                <a:solidFill>
                  <a:srgbClr val="000000"/>
                </a:solidFill>
                <a:latin typeface="+mj-lt"/>
              </a:rPr>
              <a:t> </a:t>
            </a:r>
            <a:r>
              <a:rPr lang="en-US" sz="2799" dirty="0" err="1">
                <a:solidFill>
                  <a:srgbClr val="000000"/>
                </a:solidFill>
                <a:latin typeface="+mj-lt"/>
              </a:rPr>
              <a:t>ambalajele</a:t>
            </a:r>
            <a:r>
              <a:rPr lang="en-US" sz="2799" dirty="0">
                <a:solidFill>
                  <a:srgbClr val="000000"/>
                </a:solidFill>
                <a:latin typeface="+mj-lt"/>
              </a:rPr>
              <a:t> din plastic au </a:t>
            </a:r>
            <a:r>
              <a:rPr lang="en-US" sz="2799" dirty="0" err="1">
                <a:solidFill>
                  <a:srgbClr val="000000"/>
                </a:solidFill>
                <a:latin typeface="+mj-lt"/>
              </a:rPr>
              <a:t>crescut</a:t>
            </a:r>
            <a:r>
              <a:rPr lang="en-US" sz="2799" dirty="0">
                <a:solidFill>
                  <a:srgbClr val="000000"/>
                </a:solidFill>
                <a:latin typeface="+mj-lt"/>
              </a:rPr>
              <a:t> de la 9,6% </a:t>
            </a:r>
            <a:r>
              <a:rPr lang="en-US" sz="2799" dirty="0" err="1">
                <a:solidFill>
                  <a:srgbClr val="000000"/>
                </a:solidFill>
                <a:latin typeface="+mj-lt"/>
              </a:rPr>
              <a:t>în</a:t>
            </a:r>
            <a:r>
              <a:rPr lang="en-US" sz="2799" dirty="0">
                <a:solidFill>
                  <a:srgbClr val="000000"/>
                </a:solidFill>
                <a:latin typeface="+mj-lt"/>
              </a:rPr>
              <a:t> 1997 la 38% </a:t>
            </a:r>
            <a:r>
              <a:rPr lang="en-US" sz="2799" dirty="0" err="1">
                <a:solidFill>
                  <a:srgbClr val="000000"/>
                </a:solidFill>
                <a:latin typeface="+mj-lt"/>
              </a:rPr>
              <a:t>în</a:t>
            </a:r>
            <a:r>
              <a:rPr lang="en-US" sz="2799" dirty="0">
                <a:solidFill>
                  <a:srgbClr val="000000"/>
                </a:solidFill>
                <a:latin typeface="+mj-lt"/>
              </a:rPr>
              <a:t> 2014 </a:t>
            </a:r>
            <a:r>
              <a:rPr lang="en-US" sz="2799" dirty="0" err="1">
                <a:solidFill>
                  <a:srgbClr val="000000"/>
                </a:solidFill>
                <a:latin typeface="+mj-lt"/>
              </a:rPr>
              <a:t>și</a:t>
            </a:r>
            <a:r>
              <a:rPr lang="en-US" sz="2799" dirty="0">
                <a:solidFill>
                  <a:srgbClr val="000000"/>
                </a:solidFill>
                <a:latin typeface="+mj-lt"/>
              </a:rPr>
              <a:t> </a:t>
            </a:r>
            <a:r>
              <a:rPr lang="en-US" sz="2799" dirty="0" err="1">
                <a:solidFill>
                  <a:srgbClr val="000000"/>
                </a:solidFill>
                <a:latin typeface="+mj-lt"/>
              </a:rPr>
              <a:t>pentru</a:t>
            </a:r>
            <a:r>
              <a:rPr lang="en-US" sz="2799" dirty="0">
                <a:solidFill>
                  <a:srgbClr val="000000"/>
                </a:solidFill>
                <a:latin typeface="+mj-lt"/>
              </a:rPr>
              <a:t> </a:t>
            </a:r>
            <a:r>
              <a:rPr lang="en-US" sz="2799" dirty="0" err="1">
                <a:solidFill>
                  <a:srgbClr val="000000"/>
                </a:solidFill>
                <a:latin typeface="+mj-lt"/>
              </a:rPr>
              <a:t>toate</a:t>
            </a:r>
            <a:r>
              <a:rPr lang="en-US" sz="2799" dirty="0">
                <a:solidFill>
                  <a:srgbClr val="000000"/>
                </a:solidFill>
                <a:latin typeface="+mj-lt"/>
              </a:rPr>
              <a:t> </a:t>
            </a:r>
            <a:r>
              <a:rPr lang="en-US" sz="2799" dirty="0" err="1">
                <a:solidFill>
                  <a:srgbClr val="000000"/>
                </a:solidFill>
                <a:latin typeface="+mj-lt"/>
              </a:rPr>
              <a:t>ambalajele</a:t>
            </a:r>
            <a:r>
              <a:rPr lang="en-US" sz="2799" dirty="0">
                <a:solidFill>
                  <a:srgbClr val="000000"/>
                </a:solidFill>
                <a:latin typeface="+mj-lt"/>
              </a:rPr>
              <a:t> de la 3% la 65,4% </a:t>
            </a:r>
            <a:r>
              <a:rPr lang="en-US" sz="2799" dirty="0" err="1">
                <a:solidFill>
                  <a:srgbClr val="000000"/>
                </a:solidFill>
                <a:latin typeface="+mj-lt"/>
              </a:rPr>
              <a:t>în</a:t>
            </a:r>
            <a:r>
              <a:rPr lang="en-US" sz="2799" dirty="0">
                <a:solidFill>
                  <a:srgbClr val="000000"/>
                </a:solidFill>
                <a:latin typeface="+mj-lt"/>
              </a:rPr>
              <a:t> </a:t>
            </a:r>
            <a:r>
              <a:rPr lang="en-US" sz="2799" dirty="0" err="1">
                <a:solidFill>
                  <a:srgbClr val="000000"/>
                </a:solidFill>
                <a:latin typeface="+mj-lt"/>
              </a:rPr>
              <a:t>aceeași</a:t>
            </a:r>
            <a:r>
              <a:rPr lang="en-US" sz="2799" dirty="0">
                <a:solidFill>
                  <a:srgbClr val="000000"/>
                </a:solidFill>
                <a:latin typeface="+mj-lt"/>
              </a:rPr>
              <a:t> </a:t>
            </a:r>
            <a:r>
              <a:rPr lang="en-US" sz="2799" dirty="0" err="1">
                <a:solidFill>
                  <a:srgbClr val="000000"/>
                </a:solidFill>
                <a:latin typeface="+mj-lt"/>
              </a:rPr>
              <a:t>perioadă</a:t>
            </a:r>
            <a:r>
              <a:rPr lang="en-US" sz="2799" dirty="0">
                <a:solidFill>
                  <a:srgbClr val="000000"/>
                </a:solidFill>
                <a:latin typeface="+mj-lt"/>
              </a:rPr>
              <a:t> de </a:t>
            </a:r>
            <a:r>
              <a:rPr lang="en-US" sz="2799" dirty="0" err="1">
                <a:solidFill>
                  <a:srgbClr val="000000"/>
                </a:solidFill>
                <a:latin typeface="+mj-lt"/>
              </a:rPr>
              <a:t>timp.</a:t>
            </a:r>
            <a:r>
              <a:rPr lang="en-US" sz="2799" dirty="0">
                <a:solidFill>
                  <a:srgbClr val="000000"/>
                </a:solidFill>
                <a:latin typeface="+mj-lt"/>
              </a:rPr>
              <a:t> </a:t>
            </a:r>
            <a:r>
              <a:rPr lang="en-US" sz="2799" dirty="0" err="1">
                <a:solidFill>
                  <a:srgbClr val="000000"/>
                </a:solidFill>
                <a:latin typeface="+mj-lt"/>
              </a:rPr>
              <a:t>În</a:t>
            </a:r>
            <a:r>
              <a:rPr lang="en-US" sz="2799" dirty="0">
                <a:solidFill>
                  <a:srgbClr val="000000"/>
                </a:solidFill>
                <a:latin typeface="+mj-lt"/>
              </a:rPr>
              <a:t> 2016, schema </a:t>
            </a:r>
            <a:r>
              <a:rPr lang="en-US" sz="2799" dirty="0" err="1">
                <a:solidFill>
                  <a:srgbClr val="000000"/>
                </a:solidFill>
                <a:latin typeface="+mj-lt"/>
              </a:rPr>
              <a:t>belgiană</a:t>
            </a:r>
            <a:r>
              <a:rPr lang="en-US" sz="2799" dirty="0">
                <a:solidFill>
                  <a:srgbClr val="000000"/>
                </a:solidFill>
                <a:latin typeface="+mj-lt"/>
              </a:rPr>
              <a:t> </a:t>
            </a:r>
            <a:r>
              <a:rPr lang="en-US" sz="2799" dirty="0" err="1">
                <a:solidFill>
                  <a:srgbClr val="000000"/>
                </a:solidFill>
                <a:latin typeface="+mj-lt"/>
              </a:rPr>
              <a:t>Fost</a:t>
            </a:r>
            <a:r>
              <a:rPr lang="en-US" sz="2799" dirty="0">
                <a:solidFill>
                  <a:srgbClr val="000000"/>
                </a:solidFill>
                <a:latin typeface="+mj-lt"/>
              </a:rPr>
              <a:t> Plus a </a:t>
            </a:r>
            <a:r>
              <a:rPr lang="en-US" sz="2799" dirty="0" err="1">
                <a:solidFill>
                  <a:srgbClr val="000000"/>
                </a:solidFill>
                <a:latin typeface="+mj-lt"/>
              </a:rPr>
              <a:t>atins</a:t>
            </a:r>
            <a:r>
              <a:rPr lang="en-US" sz="2799" dirty="0">
                <a:solidFill>
                  <a:srgbClr val="000000"/>
                </a:solidFill>
                <a:latin typeface="+mj-lt"/>
              </a:rPr>
              <a:t> o </a:t>
            </a:r>
            <a:r>
              <a:rPr lang="en-US" sz="2799" dirty="0" err="1">
                <a:solidFill>
                  <a:srgbClr val="000000"/>
                </a:solidFill>
                <a:latin typeface="+mj-lt"/>
              </a:rPr>
              <a:t>rată</a:t>
            </a:r>
            <a:r>
              <a:rPr lang="en-US" sz="2799" dirty="0">
                <a:solidFill>
                  <a:srgbClr val="000000"/>
                </a:solidFill>
                <a:latin typeface="+mj-lt"/>
              </a:rPr>
              <a:t> de </a:t>
            </a:r>
            <a:r>
              <a:rPr lang="en-US" sz="2799" dirty="0" err="1">
                <a:solidFill>
                  <a:srgbClr val="000000"/>
                </a:solidFill>
                <a:latin typeface="+mj-lt"/>
              </a:rPr>
              <a:t>reciclare</a:t>
            </a:r>
            <a:r>
              <a:rPr lang="en-US" sz="2799" dirty="0">
                <a:solidFill>
                  <a:srgbClr val="000000"/>
                </a:solidFill>
                <a:latin typeface="+mj-lt"/>
              </a:rPr>
              <a:t> de 80,6%. Schema REP </a:t>
            </a:r>
            <a:r>
              <a:rPr lang="en-US" sz="2799" dirty="0" err="1">
                <a:solidFill>
                  <a:srgbClr val="000000"/>
                </a:solidFill>
                <a:latin typeface="+mj-lt"/>
              </a:rPr>
              <a:t>coreeană</a:t>
            </a:r>
            <a:r>
              <a:rPr lang="en-US" sz="2799" dirty="0">
                <a:solidFill>
                  <a:srgbClr val="000000"/>
                </a:solidFill>
                <a:latin typeface="+mj-lt"/>
              </a:rPr>
              <a:t> </a:t>
            </a:r>
            <a:r>
              <a:rPr lang="en-US" sz="2799" dirty="0" err="1">
                <a:solidFill>
                  <a:srgbClr val="000000"/>
                </a:solidFill>
                <a:latin typeface="+mj-lt"/>
              </a:rPr>
              <a:t>instituită</a:t>
            </a:r>
            <a:r>
              <a:rPr lang="en-US" sz="2799" dirty="0">
                <a:solidFill>
                  <a:srgbClr val="000000"/>
                </a:solidFill>
                <a:latin typeface="+mj-lt"/>
              </a:rPr>
              <a:t> </a:t>
            </a:r>
            <a:r>
              <a:rPr lang="en-US" sz="2799" dirty="0" err="1">
                <a:solidFill>
                  <a:srgbClr val="000000"/>
                </a:solidFill>
                <a:latin typeface="+mj-lt"/>
              </a:rPr>
              <a:t>în</a:t>
            </a:r>
            <a:r>
              <a:rPr lang="en-US" sz="2799" dirty="0">
                <a:solidFill>
                  <a:srgbClr val="000000"/>
                </a:solidFill>
                <a:latin typeface="+mj-lt"/>
              </a:rPr>
              <a:t> 2003 a </a:t>
            </a:r>
            <a:r>
              <a:rPr lang="en-US" sz="2799" dirty="0" err="1">
                <a:solidFill>
                  <a:srgbClr val="000000"/>
                </a:solidFill>
                <a:latin typeface="+mj-lt"/>
              </a:rPr>
              <a:t>contribuit</a:t>
            </a:r>
            <a:r>
              <a:rPr lang="en-US" sz="2799" dirty="0">
                <a:solidFill>
                  <a:srgbClr val="000000"/>
                </a:solidFill>
                <a:latin typeface="+mj-lt"/>
              </a:rPr>
              <a:t> la </a:t>
            </a:r>
            <a:r>
              <a:rPr lang="en-US" sz="2799" dirty="0" err="1">
                <a:solidFill>
                  <a:srgbClr val="000000"/>
                </a:solidFill>
                <a:latin typeface="+mj-lt"/>
              </a:rPr>
              <a:t>creșterea</a:t>
            </a:r>
            <a:r>
              <a:rPr lang="en-US" sz="2799" dirty="0">
                <a:solidFill>
                  <a:srgbClr val="000000"/>
                </a:solidFill>
                <a:latin typeface="+mj-lt"/>
              </a:rPr>
              <a:t> </a:t>
            </a:r>
            <a:r>
              <a:rPr lang="en-US" sz="2799" dirty="0" err="1">
                <a:solidFill>
                  <a:srgbClr val="000000"/>
                </a:solidFill>
                <a:latin typeface="+mj-lt"/>
              </a:rPr>
              <a:t>reciclării</a:t>
            </a:r>
            <a:r>
              <a:rPr lang="en-US" sz="2799" dirty="0">
                <a:solidFill>
                  <a:srgbClr val="000000"/>
                </a:solidFill>
                <a:latin typeface="+mj-lt"/>
              </a:rPr>
              <a:t> </a:t>
            </a:r>
            <a:r>
              <a:rPr lang="en-US" sz="2799" dirty="0" err="1">
                <a:solidFill>
                  <a:srgbClr val="000000"/>
                </a:solidFill>
                <a:latin typeface="+mj-lt"/>
              </a:rPr>
              <a:t>ambalajelor</a:t>
            </a:r>
            <a:r>
              <a:rPr lang="en-US" sz="2799" dirty="0">
                <a:solidFill>
                  <a:srgbClr val="000000"/>
                </a:solidFill>
                <a:latin typeface="+mj-lt"/>
              </a:rPr>
              <a:t> cu 74% .</a:t>
            </a:r>
          </a:p>
          <a:p>
            <a:pPr>
              <a:lnSpc>
                <a:spcPts val="3919"/>
              </a:lnSpc>
              <a:spcBef>
                <a:spcPct val="0"/>
              </a:spcBef>
            </a:pPr>
            <a:endParaRPr lang="en-US" sz="2799" dirty="0">
              <a:solidFill>
                <a:srgbClr val="00000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9A4A8F-85D8-4CFA-938F-9C34B43A8A3D}"/>
              </a:ext>
            </a:extLst>
          </p:cNvPr>
          <p:cNvSpPr>
            <a:spLocks noChangeArrowheads="1"/>
          </p:cNvSpPr>
          <p:nvPr/>
        </p:nvSpPr>
        <p:spPr bwMode="auto">
          <a:xfrm>
            <a:off x="990600" y="27051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87F7D273-F02B-4A2F-A9AE-BC94265538E2}"/>
              </a:ext>
            </a:extLst>
          </p:cNvPr>
          <p:cNvGraphicFramePr>
            <a:graphicFrameLocks noChangeAspect="1"/>
          </p:cNvGraphicFramePr>
          <p:nvPr>
            <p:extLst>
              <p:ext uri="{D42A27DB-BD31-4B8C-83A1-F6EECF244321}">
                <p14:modId xmlns:p14="http://schemas.microsoft.com/office/powerpoint/2010/main" val="1562835437"/>
              </p:ext>
            </p:extLst>
          </p:nvPr>
        </p:nvGraphicFramePr>
        <p:xfrm>
          <a:off x="827314" y="854869"/>
          <a:ext cx="1584325" cy="1668463"/>
        </p:xfrm>
        <a:graphic>
          <a:graphicData uri="http://schemas.openxmlformats.org/presentationml/2006/ole">
            <mc:AlternateContent xmlns:mc="http://schemas.openxmlformats.org/markup-compatibility/2006">
              <mc:Choice xmlns:v="urn:schemas-microsoft-com:vml" Requires="v">
                <p:oleObj name="Bitmap Image" r:id="rId2" imgW="3833192" imgH="4046571" progId="Paint.Picture">
                  <p:embed/>
                </p:oleObj>
              </mc:Choice>
              <mc:Fallback>
                <p:oleObj name="Bitmap Image" r:id="rId2" imgW="3833192" imgH="4046571"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14" y="854869"/>
                        <a:ext cx="1584325" cy="166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a:extLst>
              <a:ext uri="{FF2B5EF4-FFF2-40B4-BE49-F238E27FC236}">
                <a16:creationId xmlns:a16="http://schemas.microsoft.com/office/drawing/2014/main" id="{203AB5B3-38E7-444D-B26B-B92F2E7F646F}"/>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D73FA492-9AD4-4F80-9E7E-08D6F0365E36}"/>
              </a:ext>
            </a:extLst>
          </p:cNvPr>
          <p:cNvGraphicFramePr>
            <a:graphicFrameLocks noChangeAspect="1"/>
          </p:cNvGraphicFramePr>
          <p:nvPr>
            <p:extLst>
              <p:ext uri="{D42A27DB-BD31-4B8C-83A1-F6EECF244321}">
                <p14:modId xmlns:p14="http://schemas.microsoft.com/office/powerpoint/2010/main" val="1897427913"/>
              </p:ext>
            </p:extLst>
          </p:nvPr>
        </p:nvGraphicFramePr>
        <p:xfrm>
          <a:off x="5867400" y="892509"/>
          <a:ext cx="1470025" cy="1333500"/>
        </p:xfrm>
        <a:graphic>
          <a:graphicData uri="http://schemas.openxmlformats.org/presentationml/2006/ole">
            <mc:AlternateContent xmlns:mc="http://schemas.openxmlformats.org/markup-compatibility/2006">
              <mc:Choice xmlns:v="urn:schemas-microsoft-com:vml" Requires="v">
                <p:oleObj name="Bitmap Image" r:id="rId4" imgW="4244708" imgH="3848434" progId="Paint.Picture">
                  <p:embed/>
                </p:oleObj>
              </mc:Choice>
              <mc:Fallback>
                <p:oleObj name="Bitmap Image" r:id="rId4" imgW="4244708" imgH="3848434"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892509"/>
                        <a:ext cx="1470025"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a:extLst>
              <a:ext uri="{FF2B5EF4-FFF2-40B4-BE49-F238E27FC236}">
                <a16:creationId xmlns:a16="http://schemas.microsoft.com/office/drawing/2014/main" id="{BAA3BA2F-782A-4C5E-AD0E-9B319DC25057}"/>
              </a:ext>
            </a:extLst>
          </p:cNvPr>
          <p:cNvSpPr>
            <a:spLocks noChangeArrowheads="1"/>
          </p:cNvSpPr>
          <p:nvPr/>
        </p:nvSpPr>
        <p:spPr bwMode="auto">
          <a:xfrm>
            <a:off x="14478000" y="2932907"/>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DED38D6B-FA35-4604-84A6-DA628FFD65E1}"/>
              </a:ext>
            </a:extLst>
          </p:cNvPr>
          <p:cNvGraphicFramePr>
            <a:graphicFrameLocks noChangeAspect="1"/>
          </p:cNvGraphicFramePr>
          <p:nvPr>
            <p:extLst>
              <p:ext uri="{D42A27DB-BD31-4B8C-83A1-F6EECF244321}">
                <p14:modId xmlns:p14="http://schemas.microsoft.com/office/powerpoint/2010/main" val="1696480479"/>
              </p:ext>
            </p:extLst>
          </p:nvPr>
        </p:nvGraphicFramePr>
        <p:xfrm>
          <a:off x="12725400" y="889374"/>
          <a:ext cx="1531938" cy="1355725"/>
        </p:xfrm>
        <a:graphic>
          <a:graphicData uri="http://schemas.openxmlformats.org/presentationml/2006/ole">
            <mc:AlternateContent xmlns:mc="http://schemas.openxmlformats.org/markup-compatibility/2006">
              <mc:Choice xmlns:v="urn:schemas-microsoft-com:vml" Requires="v">
                <p:oleObj name="Bitmap Image" r:id="rId6" imgW="3817951" imgH="3375953" progId="Paint.Picture">
                  <p:embed/>
                </p:oleObj>
              </mc:Choice>
              <mc:Fallback>
                <p:oleObj name="Bitmap Image" r:id="rId6" imgW="3817951" imgH="3375953"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5400" y="889374"/>
                        <a:ext cx="1531938"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a:extLst>
              <a:ext uri="{FF2B5EF4-FFF2-40B4-BE49-F238E27FC236}">
                <a16:creationId xmlns:a16="http://schemas.microsoft.com/office/drawing/2014/main" id="{C9B590B3-61F8-43A3-B0CB-9D14F8898F18}"/>
              </a:ext>
            </a:extLst>
          </p:cNvPr>
          <p:cNvSpPr txBox="1"/>
          <p:nvPr/>
        </p:nvSpPr>
        <p:spPr>
          <a:xfrm>
            <a:off x="990600" y="3141180"/>
            <a:ext cx="4267200" cy="6337632"/>
          </a:xfrm>
          <a:prstGeom prst="rect">
            <a:avLst/>
          </a:prstGeom>
          <a:noFill/>
        </p:spPr>
        <p:txBody>
          <a:bodyPr wrap="square">
            <a:spAutoFit/>
          </a:bodyPr>
          <a:lstStyle/>
          <a:p>
            <a:pPr marL="342900" marR="0" lvl="0" indent="-342900">
              <a:lnSpc>
                <a:spcPct val="107000"/>
              </a:lnSpc>
              <a:spcBef>
                <a:spcPts val="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ea typeface="Times New Roman" panose="02020603050405020304" pitchFamily="18" charset="0"/>
                <a:cs typeface="Times New Roman" panose="02020603050405020304" pitchFamily="18" charset="0"/>
              </a:rPr>
              <a:t>Facilitarea colectării eficiente și valorificării deșeurilor supuse schemelor REP.</a:t>
            </a:r>
            <a:endParaRPr lang="en-US" sz="22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ea typeface="Times New Roman" panose="02020603050405020304" pitchFamily="18" charset="0"/>
                <a:cs typeface="Times New Roman" panose="02020603050405020304" pitchFamily="18" charset="0"/>
              </a:rPr>
              <a:t>Contribuirea directă la creșterea ratelor de reutilizare și reciclare a deșeurilor.</a:t>
            </a:r>
            <a:endParaRPr lang="en-US" sz="2200" dirty="0">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ea typeface="Times New Roman" panose="02020603050405020304" pitchFamily="18" charset="0"/>
                <a:cs typeface="Times New Roman" panose="02020603050405020304" pitchFamily="18" charset="0"/>
              </a:rPr>
              <a:t>Incurajarea producătorilor să opteze pentru un design ecologic sau proiectare ecologică a produselor plasate pe piață, crearea unor produse mai eficiente din punct de vedere al resurselor, cu impact mai mic asupra mediului folosind cât mai puține materiale dăunătoare.</a:t>
            </a:r>
            <a:endParaRPr lang="ro-RO" sz="2200" dirty="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ea typeface="Times New Roman" panose="02020603050405020304" pitchFamily="18" charset="0"/>
              </a:rPr>
              <a:t>Contribuirea la tranziția către o economie circulară</a:t>
            </a:r>
            <a:endParaRPr lang="en-US" sz="2200" dirty="0"/>
          </a:p>
        </p:txBody>
      </p:sp>
      <p:sp>
        <p:nvSpPr>
          <p:cNvPr id="15" name="TextBox 14">
            <a:extLst>
              <a:ext uri="{FF2B5EF4-FFF2-40B4-BE49-F238E27FC236}">
                <a16:creationId xmlns:a16="http://schemas.microsoft.com/office/drawing/2014/main" id="{23E4C75A-2543-4C21-BD73-8BD60DE8FD69}"/>
              </a:ext>
            </a:extLst>
          </p:cNvPr>
          <p:cNvSpPr txBox="1"/>
          <p:nvPr/>
        </p:nvSpPr>
        <p:spPr>
          <a:xfrm>
            <a:off x="6477000" y="3141180"/>
            <a:ext cx="5334000" cy="5975354"/>
          </a:xfrm>
          <a:prstGeom prst="rect">
            <a:avLst/>
          </a:prstGeom>
          <a:noFill/>
        </p:spPr>
        <p:txBody>
          <a:bodyPr wrap="square">
            <a:spAutoFit/>
          </a:bodyPr>
          <a:lstStyle/>
          <a:p>
            <a:pPr marL="342900" marR="0" lvl="0" indent="-342900">
              <a:lnSpc>
                <a:spcPct val="107000"/>
              </a:lnSpc>
              <a:spcBef>
                <a:spcPts val="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latin typeface="+mj-lt"/>
                <a:ea typeface="Times New Roman" panose="02020603050405020304" pitchFamily="18" charset="0"/>
                <a:cs typeface="Times New Roman" panose="02020603050405020304" pitchFamily="18" charset="0"/>
              </a:rPr>
              <a:t>Taxele plătite de producători pentru schemele REP pot finanța colectarea și procesarea deșeurilor, reducând costurile de gestionare a deșeurilor pentru APL-uri (pentru colectarea deșeurilor) și cetățeni (pentru taxe legate de deșeuri).</a:t>
            </a:r>
            <a:endParaRPr lang="en-US" sz="2200" dirty="0">
              <a:effectLst/>
              <a:latin typeface="+mj-l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latin typeface="+mj-lt"/>
                <a:ea typeface="Times New Roman" panose="02020603050405020304" pitchFamily="18" charset="0"/>
                <a:cs typeface="Times New Roman" panose="02020603050405020304" pitchFamily="18" charset="0"/>
              </a:rPr>
              <a:t>Cost redus al utilizării materialului reciclat în raport cu materialele virgine, asigurând o colectare mai eficientă a deșeurilor sortate și oferind astfel materie primă secundară de calitate superioară.</a:t>
            </a:r>
            <a:endParaRPr lang="ro-RO" sz="2200" dirty="0">
              <a:latin typeface="+mj-l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latin typeface="+mj-lt"/>
                <a:ea typeface="Times New Roman" panose="02020603050405020304" pitchFamily="18" charset="0"/>
              </a:rPr>
              <a:t>Crearea de locuri de muncă, de ex. în Germania, aproximativ 290.000 de persoane lucrează în sectorul gestionării deșeurilor și al materiilor prime secundare.</a:t>
            </a:r>
            <a:endParaRPr lang="en-US" sz="2200" dirty="0">
              <a:latin typeface="+mj-lt"/>
            </a:endParaRPr>
          </a:p>
        </p:txBody>
      </p:sp>
      <p:sp>
        <p:nvSpPr>
          <p:cNvPr id="17" name="TextBox 16">
            <a:extLst>
              <a:ext uri="{FF2B5EF4-FFF2-40B4-BE49-F238E27FC236}">
                <a16:creationId xmlns:a16="http://schemas.microsoft.com/office/drawing/2014/main" id="{94D8179F-A71F-400B-8D1B-68DA31364F29}"/>
              </a:ext>
            </a:extLst>
          </p:cNvPr>
          <p:cNvSpPr txBox="1"/>
          <p:nvPr/>
        </p:nvSpPr>
        <p:spPr>
          <a:xfrm>
            <a:off x="13258800" y="3210456"/>
            <a:ext cx="4343400" cy="4888518"/>
          </a:xfrm>
          <a:prstGeom prst="rect">
            <a:avLst/>
          </a:prstGeom>
          <a:noFill/>
        </p:spPr>
        <p:txBody>
          <a:bodyPr wrap="square">
            <a:spAutoFit/>
          </a:bodyPr>
          <a:lstStyle/>
          <a:p>
            <a:pPr marL="342900" marR="0" lvl="0" indent="-342900">
              <a:lnSpc>
                <a:spcPct val="107000"/>
              </a:lnSpc>
              <a:spcBef>
                <a:spcPts val="0"/>
              </a:spcBef>
              <a:spcAft>
                <a:spcPts val="80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latin typeface="+mj-lt"/>
                <a:ea typeface="Times New Roman" panose="02020603050405020304" pitchFamily="18" charset="0"/>
                <a:cs typeface="Times New Roman" panose="02020603050405020304" pitchFamily="18" charset="0"/>
              </a:rPr>
              <a:t>Asigură o responsabilitate socială mai mare din partea producătorilor prin aplicarea principiului </a:t>
            </a:r>
            <a:r>
              <a:rPr lang="en-US" sz="2200" dirty="0">
                <a:effectLst/>
                <a:latin typeface="+mj-lt"/>
                <a:ea typeface="Times New Roman" panose="02020603050405020304" pitchFamily="18" charset="0"/>
                <a:cs typeface="Times New Roman" panose="02020603050405020304" pitchFamily="18" charset="0"/>
              </a:rPr>
              <a:t>“</a:t>
            </a:r>
            <a:r>
              <a:rPr lang="ro-RO" sz="2200" dirty="0">
                <a:effectLst/>
                <a:latin typeface="+mj-lt"/>
                <a:ea typeface="Times New Roman" panose="02020603050405020304" pitchFamily="18" charset="0"/>
                <a:cs typeface="Times New Roman" panose="02020603050405020304" pitchFamily="18" charset="0"/>
              </a:rPr>
              <a:t>poluatorul plătește”.</a:t>
            </a:r>
            <a:endParaRPr lang="ro-RO" sz="2200" dirty="0">
              <a:latin typeface="+mj-l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200" dirty="0">
                <a:effectLst/>
                <a:latin typeface="+mj-lt"/>
                <a:ea typeface="Times New Roman" panose="02020603050405020304" pitchFamily="18" charset="0"/>
              </a:rPr>
              <a:t>Reduce riscurile potențiale pentru sănătate cauzate de deșeurile greșit gestionate, inclusiv deșeurile periculoase, cum ar fi DEEE și bateriile (de exemplu, poluarea surselor de apă, riscurile pentru sănătate ale dăunătorilor atrași de deșeurile aruncate).</a:t>
            </a:r>
            <a:endParaRPr lang="en-US" sz="2200" dirty="0">
              <a:latin typeface="+mj-lt"/>
            </a:endParaRPr>
          </a:p>
        </p:txBody>
      </p:sp>
      <p:sp>
        <p:nvSpPr>
          <p:cNvPr id="19" name="TextBox 18">
            <a:extLst>
              <a:ext uri="{FF2B5EF4-FFF2-40B4-BE49-F238E27FC236}">
                <a16:creationId xmlns:a16="http://schemas.microsoft.com/office/drawing/2014/main" id="{FA683A43-5BE1-4E61-AD4E-7F00F5657003}"/>
              </a:ext>
            </a:extLst>
          </p:cNvPr>
          <p:cNvSpPr txBox="1"/>
          <p:nvPr/>
        </p:nvSpPr>
        <p:spPr>
          <a:xfrm>
            <a:off x="2209800" y="1137792"/>
            <a:ext cx="2141538" cy="1077218"/>
          </a:xfrm>
          <a:prstGeom prst="rect">
            <a:avLst/>
          </a:prstGeom>
          <a:noFill/>
        </p:spPr>
        <p:txBody>
          <a:bodyPr wrap="square">
            <a:spAutoFit/>
          </a:bodyPr>
          <a:lstStyle/>
          <a:p>
            <a:r>
              <a:rPr lang="en-US" sz="3200" b="1" dirty="0" err="1">
                <a:solidFill>
                  <a:srgbClr val="000000"/>
                </a:solidFill>
                <a:effectLst/>
                <a:latin typeface="+mj-lt"/>
                <a:ea typeface="Malgun Gothic" panose="020B0503020000020004" pitchFamily="34" charset="-127"/>
              </a:rPr>
              <a:t>Beneficii</a:t>
            </a:r>
            <a:r>
              <a:rPr lang="en-US" sz="3200" b="1" dirty="0">
                <a:solidFill>
                  <a:srgbClr val="000000"/>
                </a:solidFill>
                <a:effectLst/>
                <a:latin typeface="+mj-lt"/>
                <a:ea typeface="Malgun Gothic" panose="020B0503020000020004" pitchFamily="34" charset="-127"/>
              </a:rPr>
              <a:t> de </a:t>
            </a:r>
            <a:r>
              <a:rPr lang="en-US" sz="3200" b="1" dirty="0" err="1">
                <a:solidFill>
                  <a:srgbClr val="000000"/>
                </a:solidFill>
                <a:effectLst/>
                <a:latin typeface="+mj-lt"/>
                <a:ea typeface="Malgun Gothic" panose="020B0503020000020004" pitchFamily="34" charset="-127"/>
              </a:rPr>
              <a:t>mediu</a:t>
            </a:r>
            <a:endParaRPr lang="en-US" sz="3200" dirty="0">
              <a:latin typeface="+mj-lt"/>
            </a:endParaRPr>
          </a:p>
        </p:txBody>
      </p:sp>
      <p:sp>
        <p:nvSpPr>
          <p:cNvPr id="21" name="TextBox 20">
            <a:extLst>
              <a:ext uri="{FF2B5EF4-FFF2-40B4-BE49-F238E27FC236}">
                <a16:creationId xmlns:a16="http://schemas.microsoft.com/office/drawing/2014/main" id="{7BC40872-97EF-4A66-B8B2-E9AB985D8494}"/>
              </a:ext>
            </a:extLst>
          </p:cNvPr>
          <p:cNvSpPr txBox="1"/>
          <p:nvPr/>
        </p:nvSpPr>
        <p:spPr>
          <a:xfrm>
            <a:off x="7462835" y="964381"/>
            <a:ext cx="2671765" cy="1122871"/>
          </a:xfrm>
          <a:prstGeom prst="rect">
            <a:avLst/>
          </a:prstGeom>
          <a:noFill/>
        </p:spPr>
        <p:txBody>
          <a:bodyPr wrap="square">
            <a:spAutoFit/>
          </a:bodyPr>
          <a:lstStyle/>
          <a:p>
            <a:pPr marL="0" marR="0">
              <a:lnSpc>
                <a:spcPct val="107000"/>
              </a:lnSpc>
              <a:spcBef>
                <a:spcPts val="0"/>
              </a:spcBef>
              <a:spcAft>
                <a:spcPts val="800"/>
              </a:spcAft>
            </a:pPr>
            <a:r>
              <a:rPr lang="en-US" sz="3200" b="1" dirty="0" err="1">
                <a:solidFill>
                  <a:srgbClr val="000000"/>
                </a:solidFill>
                <a:effectLst/>
                <a:ea typeface="Malgun Gothic" panose="020B0503020000020004" pitchFamily="34" charset="-127"/>
                <a:cs typeface="Times New Roman" panose="02020603050405020304" pitchFamily="18" charset="0"/>
              </a:rPr>
              <a:t>Beneficii</a:t>
            </a:r>
            <a:r>
              <a:rPr lang="en-US" sz="3200" b="1" dirty="0">
                <a:solidFill>
                  <a:srgbClr val="000000"/>
                </a:solidFill>
                <a:effectLst/>
                <a:ea typeface="Malgun Gothic" panose="020B0503020000020004" pitchFamily="34" charset="-127"/>
                <a:cs typeface="Times New Roman" panose="02020603050405020304" pitchFamily="18" charset="0"/>
              </a:rPr>
              <a:t> </a:t>
            </a:r>
            <a:r>
              <a:rPr lang="en-US" sz="3200" b="1" dirty="0" err="1">
                <a:solidFill>
                  <a:srgbClr val="000000"/>
                </a:solidFill>
                <a:effectLst/>
                <a:ea typeface="Malgun Gothic" panose="020B0503020000020004" pitchFamily="34" charset="-127"/>
                <a:cs typeface="Times New Roman" panose="02020603050405020304" pitchFamily="18" charset="0"/>
              </a:rPr>
              <a:t>economice</a:t>
            </a:r>
            <a:endParaRPr lang="en-US" sz="3200" dirty="0">
              <a:effectLst/>
              <a:ea typeface="Malgun Gothic" panose="020B0503020000020004" pitchFamily="34" charset="-127"/>
              <a:cs typeface="Times New Roman" panose="02020603050405020304" pitchFamily="18" charset="0"/>
            </a:endParaRPr>
          </a:p>
        </p:txBody>
      </p:sp>
      <p:sp>
        <p:nvSpPr>
          <p:cNvPr id="23" name="TextBox 22">
            <a:extLst>
              <a:ext uri="{FF2B5EF4-FFF2-40B4-BE49-F238E27FC236}">
                <a16:creationId xmlns:a16="http://schemas.microsoft.com/office/drawing/2014/main" id="{1D78E76F-3EB7-48CE-A5DF-724A7832B01C}"/>
              </a:ext>
            </a:extLst>
          </p:cNvPr>
          <p:cNvSpPr txBox="1"/>
          <p:nvPr/>
        </p:nvSpPr>
        <p:spPr>
          <a:xfrm>
            <a:off x="14478000" y="1338777"/>
            <a:ext cx="9144000" cy="532903"/>
          </a:xfrm>
          <a:prstGeom prst="rect">
            <a:avLst/>
          </a:prstGeom>
          <a:noFill/>
        </p:spPr>
        <p:txBody>
          <a:bodyPr wrap="square">
            <a:spAutoFit/>
          </a:bodyPr>
          <a:lstStyle/>
          <a:p>
            <a:pPr marL="0" marR="0">
              <a:lnSpc>
                <a:spcPct val="107000"/>
              </a:lnSpc>
              <a:spcBef>
                <a:spcPts val="0"/>
              </a:spcBef>
              <a:spcAft>
                <a:spcPts val="800"/>
              </a:spcAft>
            </a:pPr>
            <a:r>
              <a:rPr lang="en-US" sz="2800" b="1" dirty="0" err="1">
                <a:solidFill>
                  <a:srgbClr val="000000"/>
                </a:solidFill>
                <a:effectLst/>
                <a:latin typeface="+mj-lt"/>
                <a:ea typeface="Malgun Gothic" panose="020B0503020000020004" pitchFamily="34" charset="-127"/>
                <a:cs typeface="Times New Roman" panose="02020603050405020304" pitchFamily="18" charset="0"/>
              </a:rPr>
              <a:t>Beneficii</a:t>
            </a:r>
            <a:r>
              <a:rPr lang="en-US" sz="2800" b="1" dirty="0">
                <a:solidFill>
                  <a:srgbClr val="000000"/>
                </a:solidFill>
                <a:effectLst/>
                <a:latin typeface="+mj-lt"/>
                <a:ea typeface="Malgun Gothic" panose="020B0503020000020004" pitchFamily="34" charset="-127"/>
                <a:cs typeface="Times New Roman" panose="02020603050405020304" pitchFamily="18" charset="0"/>
              </a:rPr>
              <a:t> </a:t>
            </a:r>
            <a:r>
              <a:rPr lang="en-US" sz="2800" b="1" dirty="0" err="1">
                <a:solidFill>
                  <a:srgbClr val="000000"/>
                </a:solidFill>
                <a:effectLst/>
                <a:latin typeface="+mj-lt"/>
                <a:ea typeface="Malgun Gothic" panose="020B0503020000020004" pitchFamily="34" charset="-127"/>
                <a:cs typeface="Times New Roman" panose="02020603050405020304" pitchFamily="18" charset="0"/>
              </a:rPr>
              <a:t>sociale</a:t>
            </a:r>
            <a:endParaRPr lang="en-US" sz="2800" dirty="0">
              <a:effectLst/>
              <a:latin typeface="+mj-l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5803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6738-447C-4BF5-B184-C2DBE4A0F87E}"/>
              </a:ext>
            </a:extLst>
          </p:cNvPr>
          <p:cNvSpPr>
            <a:spLocks noGrp="1"/>
          </p:cNvSpPr>
          <p:nvPr>
            <p:ph type="title"/>
          </p:nvPr>
        </p:nvSpPr>
        <p:spPr>
          <a:xfrm>
            <a:off x="-2396639" y="546784"/>
            <a:ext cx="15459780" cy="1988345"/>
          </a:xfrm>
        </p:spPr>
        <p:txBody>
          <a:bodyPr>
            <a:normAutofit/>
          </a:bodyPr>
          <a:lstStyle/>
          <a:p>
            <a:r>
              <a:rPr lang="en-US" sz="5250" b="1" dirty="0" err="1">
                <a:latin typeface="Arial" panose="020B0604020202020204" pitchFamily="34" charset="0"/>
                <a:ea typeface="Times New Roman" panose="02020603050405020304" pitchFamily="18" charset="0"/>
                <a:cs typeface="Arial" panose="020B0604020202020204" pitchFamily="34" charset="0"/>
              </a:rPr>
              <a:t>Deşeurile</a:t>
            </a:r>
            <a:r>
              <a:rPr lang="en-US" sz="5250" b="1" dirty="0">
                <a:latin typeface="Arial" panose="020B0604020202020204" pitchFamily="34" charset="0"/>
                <a:ea typeface="Times New Roman" panose="02020603050405020304" pitchFamily="18" charset="0"/>
                <a:cs typeface="Arial" panose="020B0604020202020204" pitchFamily="34" charset="0"/>
              </a:rPr>
              <a:t> de </a:t>
            </a:r>
            <a:r>
              <a:rPr lang="en-US" sz="5250" b="1" dirty="0" err="1">
                <a:latin typeface="Arial" panose="020B0604020202020204" pitchFamily="34" charset="0"/>
                <a:ea typeface="Times New Roman" panose="02020603050405020304" pitchFamily="18" charset="0"/>
                <a:cs typeface="Arial" panose="020B0604020202020204" pitchFamily="34" charset="0"/>
              </a:rPr>
              <a:t>ambalaje</a:t>
            </a:r>
            <a:endParaRPr lang="ru-RU" sz="525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EEDD82F-B171-4BBC-906E-EE50BB87AA38}"/>
              </a:ext>
            </a:extLst>
          </p:cNvPr>
          <p:cNvSpPr>
            <a:spLocks noGrp="1"/>
          </p:cNvSpPr>
          <p:nvPr>
            <p:ph idx="1"/>
          </p:nvPr>
        </p:nvSpPr>
        <p:spPr>
          <a:xfrm>
            <a:off x="1900873" y="3592388"/>
            <a:ext cx="5642927" cy="5344739"/>
          </a:xfrm>
        </p:spPr>
        <p:txBody>
          <a:bodyPr>
            <a:normAutofit/>
          </a:bodyPr>
          <a:lstStyle/>
          <a:p>
            <a:pPr marL="0" indent="0">
              <a:buNone/>
            </a:pPr>
            <a:r>
              <a:rPr lang="en-US" sz="2500" dirty="0">
                <a:latin typeface="+mj-lt"/>
                <a:ea typeface="Times New Roman" panose="02020603050405020304" pitchFamily="18" charset="0"/>
                <a:cs typeface="Arial" panose="020B0604020202020204" pitchFamily="34" charset="0"/>
              </a:rPr>
              <a:t>Se </a:t>
            </a:r>
            <a:r>
              <a:rPr lang="en-US" sz="2500" dirty="0" err="1">
                <a:latin typeface="+mj-lt"/>
                <a:ea typeface="Times New Roman" panose="02020603050405020304" pitchFamily="18" charset="0"/>
                <a:cs typeface="Arial" panose="020B0604020202020204" pitchFamily="34" charset="0"/>
              </a:rPr>
              <a:t>supun</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prevederilor</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prezentei</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legi</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toate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ambalajele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puse</a:t>
            </a:r>
            <a:r>
              <a:rPr lang="en-US" sz="2500" dirty="0">
                <a:latin typeface="+mj-lt"/>
                <a:ea typeface="Times New Roman" panose="02020603050405020304" pitchFamily="18" charset="0"/>
                <a:cs typeface="Arial" panose="020B0604020202020204" pitchFamily="34" charset="0"/>
              </a:rPr>
              <a:t> la </a:t>
            </a:r>
            <a:r>
              <a:rPr lang="en-US" sz="2500" dirty="0" err="1">
                <a:latin typeface="+mj-lt"/>
                <a:ea typeface="Times New Roman" panose="02020603050405020304" pitchFamily="18" charset="0"/>
                <a:cs typeface="Arial" panose="020B0604020202020204" pitchFamily="34" charset="0"/>
              </a:rPr>
              <a:t>dispoziție</a:t>
            </a:r>
            <a:r>
              <a:rPr lang="en-US" sz="2500" dirty="0">
                <a:latin typeface="+mj-lt"/>
                <a:ea typeface="Times New Roman" panose="02020603050405020304" pitchFamily="18" charset="0"/>
                <a:cs typeface="Arial" panose="020B0604020202020204" pitchFamily="34" charset="0"/>
              </a:rPr>
              <a:t> pe </a:t>
            </a:r>
            <a:r>
              <a:rPr lang="en-US" sz="2500" dirty="0" err="1">
                <a:latin typeface="+mj-lt"/>
                <a:ea typeface="Times New Roman" panose="02020603050405020304" pitchFamily="18" charset="0"/>
                <a:cs typeface="Arial" panose="020B0604020202020204" pitchFamily="34" charset="0"/>
              </a:rPr>
              <a:t>piață</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indiferent</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materialul</a:t>
            </a:r>
            <a:r>
              <a:rPr lang="en-US" sz="2500" dirty="0">
                <a:latin typeface="+mj-lt"/>
                <a:ea typeface="Times New Roman" panose="02020603050405020304" pitchFamily="18" charset="0"/>
                <a:cs typeface="Arial" panose="020B0604020202020204" pitchFamily="34" charset="0"/>
              </a:rPr>
              <a:t> din care au </a:t>
            </a:r>
            <a:r>
              <a:rPr lang="en-US" sz="2500" dirty="0" err="1">
                <a:latin typeface="+mj-lt"/>
                <a:ea typeface="Times New Roman" panose="02020603050405020304" pitchFamily="18" charset="0"/>
                <a:cs typeface="Arial" panose="020B0604020202020204" pitchFamily="34" charset="0"/>
              </a:rPr>
              <a:t>fost</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realizate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şi</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modul</a:t>
            </a:r>
            <a:r>
              <a:rPr lang="en-US" sz="2500" dirty="0">
                <a:latin typeface="+mj-lt"/>
                <a:ea typeface="Times New Roman" panose="02020603050405020304" pitchFamily="18" charset="0"/>
                <a:cs typeface="Arial" panose="020B0604020202020204" pitchFamily="34" charset="0"/>
              </a:rPr>
              <a:t> lor de </a:t>
            </a:r>
            <a:r>
              <a:rPr lang="en-US" sz="2500" dirty="0" err="1">
                <a:latin typeface="+mj-lt"/>
                <a:ea typeface="Times New Roman" panose="02020603050405020304" pitchFamily="18" charset="0"/>
                <a:cs typeface="Arial" panose="020B0604020202020204" pitchFamily="34" charset="0"/>
              </a:rPr>
              <a:t>utilizare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în</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activităţile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economice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comerciale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în</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gospodăriile</a:t>
            </a:r>
            <a:r>
              <a:rPr lang="en-US" sz="2500" dirty="0">
                <a:latin typeface="+mj-lt"/>
                <a:ea typeface="Times New Roman" panose="02020603050405020304" pitchFamily="18" charset="0"/>
                <a:cs typeface="Arial" panose="020B0604020202020204" pitchFamily="34" charset="0"/>
              </a:rPr>
              <a:t> private </a:t>
            </a:r>
            <a:r>
              <a:rPr lang="en-US" sz="2500" dirty="0" err="1">
                <a:latin typeface="+mj-lt"/>
                <a:ea typeface="Times New Roman" panose="02020603050405020304" pitchFamily="18" charset="0"/>
                <a:cs typeface="Arial" panose="020B0604020202020204" pitchFamily="34" charset="0"/>
              </a:rPr>
              <a:t>sau</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în</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orice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alte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activităţi</a:t>
            </a:r>
            <a:r>
              <a:rPr lang="en-US" sz="2500" dirty="0">
                <a:latin typeface="+mj-lt"/>
                <a:ea typeface="Times New Roman" panose="02020603050405020304" pitchFamily="18" charset="0"/>
                <a:cs typeface="Arial" panose="020B0604020202020204" pitchFamily="34" charset="0"/>
              </a:rPr>
              <a:t>, precum </a:t>
            </a:r>
            <a:r>
              <a:rPr lang="en-US" sz="2500" dirty="0" err="1">
                <a:latin typeface="+mj-lt"/>
                <a:ea typeface="Times New Roman" panose="02020603050405020304" pitchFamily="18" charset="0"/>
                <a:cs typeface="Arial" panose="020B0604020202020204" pitchFamily="34" charset="0"/>
              </a:rPr>
              <a:t>şi</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toate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deşeurile</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ambalaje</a:t>
            </a:r>
            <a:r>
              <a:rPr lang="en-US" sz="2500" dirty="0">
                <a:latin typeface="+mj-lt"/>
                <a:ea typeface="Times New Roman" panose="02020603050405020304" pitchFamily="18" charset="0"/>
                <a:cs typeface="Arial" panose="020B0604020202020204" pitchFamily="34" charset="0"/>
              </a:rPr>
              <a:t> care nu </a:t>
            </a:r>
            <a:r>
              <a:rPr lang="en-US" sz="2500" dirty="0" err="1">
                <a:latin typeface="+mj-lt"/>
                <a:ea typeface="Times New Roman" panose="02020603050405020304" pitchFamily="18" charset="0"/>
                <a:cs typeface="Arial" panose="020B0604020202020204" pitchFamily="34" charset="0"/>
              </a:rPr>
              <a:t>mai</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corespund</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scopului</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pentru</a:t>
            </a:r>
            <a:r>
              <a:rPr lang="en-US" sz="2500" dirty="0">
                <a:latin typeface="+mj-lt"/>
                <a:ea typeface="Times New Roman" panose="02020603050405020304" pitchFamily="18" charset="0"/>
                <a:cs typeface="Arial" panose="020B0604020202020204" pitchFamily="34" charset="0"/>
              </a:rPr>
              <a:t> care au </a:t>
            </a:r>
            <a:r>
              <a:rPr lang="en-US" sz="2500" dirty="0" err="1">
                <a:latin typeface="+mj-lt"/>
                <a:ea typeface="Times New Roman" panose="02020603050405020304" pitchFamily="18" charset="0"/>
                <a:cs typeface="Arial" panose="020B0604020202020204" pitchFamily="34" charset="0"/>
              </a:rPr>
              <a:t>fost</a:t>
            </a:r>
            <a:r>
              <a:rPr lang="en-US" sz="2500" dirty="0">
                <a:latin typeface="+mj-lt"/>
                <a:ea typeface="Times New Roman" panose="02020603050405020304" pitchFamily="18" charset="0"/>
                <a:cs typeface="Arial" panose="020B0604020202020204" pitchFamily="34" charset="0"/>
              </a:rPr>
              <a:t> fabricate, </a:t>
            </a:r>
            <a:r>
              <a:rPr lang="en-US" sz="2500" dirty="0" err="1">
                <a:latin typeface="+mj-lt"/>
                <a:ea typeface="Times New Roman" panose="02020603050405020304" pitchFamily="18" charset="0"/>
                <a:cs typeface="Arial" panose="020B0604020202020204" pitchFamily="34" charset="0"/>
              </a:rPr>
              <a:t>indiferent</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modul</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generare</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recuperare</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depozitare</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reciclare</a:t>
            </a:r>
            <a:r>
              <a:rPr lang="en-US" sz="2500" dirty="0">
                <a:latin typeface="+mj-lt"/>
                <a:ea typeface="Times New Roman" panose="02020603050405020304" pitchFamily="18" charset="0"/>
                <a:cs typeface="Arial" panose="020B0604020202020204" pitchFamily="34" charset="0"/>
              </a:rPr>
              <a:t> </a:t>
            </a:r>
            <a:r>
              <a:rPr lang="en-US" sz="2500" dirty="0" err="1">
                <a:latin typeface="+mj-lt"/>
                <a:ea typeface="Times New Roman" panose="02020603050405020304" pitchFamily="18" charset="0"/>
                <a:cs typeface="Arial" panose="020B0604020202020204" pitchFamily="34" charset="0"/>
              </a:rPr>
              <a:t>sau</a:t>
            </a:r>
            <a:r>
              <a:rPr lang="en-US" sz="2500" dirty="0">
                <a:latin typeface="+mj-lt"/>
                <a:ea typeface="Times New Roman" panose="02020603050405020304" pitchFamily="18" charset="0"/>
                <a:cs typeface="Arial" panose="020B0604020202020204" pitchFamily="34" charset="0"/>
              </a:rPr>
              <a:t> de </a:t>
            </a:r>
            <a:r>
              <a:rPr lang="en-US" sz="2500" dirty="0" err="1">
                <a:latin typeface="+mj-lt"/>
                <a:ea typeface="Times New Roman" panose="02020603050405020304" pitchFamily="18" charset="0"/>
                <a:cs typeface="Arial" panose="020B0604020202020204" pitchFamily="34" charset="0"/>
              </a:rPr>
              <a:t>valorificare</a:t>
            </a:r>
            <a:r>
              <a:rPr lang="en-US" sz="2500" dirty="0">
                <a:latin typeface="+mj-lt"/>
                <a:ea typeface="Times New Roman" panose="02020603050405020304" pitchFamily="18" charset="0"/>
                <a:cs typeface="Arial" panose="020B0604020202020204" pitchFamily="34" charset="0"/>
              </a:rPr>
              <a:t>.  </a:t>
            </a:r>
            <a:endParaRPr lang="ru-RU" sz="2500" dirty="0">
              <a:latin typeface="+mj-lt"/>
              <a:cs typeface="Arial" panose="020B0604020202020204" pitchFamily="34" charset="0"/>
            </a:endParaRPr>
          </a:p>
        </p:txBody>
      </p:sp>
      <p:sp>
        <p:nvSpPr>
          <p:cNvPr id="6" name="TextBox 5">
            <a:extLst>
              <a:ext uri="{FF2B5EF4-FFF2-40B4-BE49-F238E27FC236}">
                <a16:creationId xmlns:a16="http://schemas.microsoft.com/office/drawing/2014/main" id="{148FDB5D-7DFE-4C9E-B398-C2B7EBF840F2}"/>
              </a:ext>
            </a:extLst>
          </p:cNvPr>
          <p:cNvSpPr txBox="1"/>
          <p:nvPr/>
        </p:nvSpPr>
        <p:spPr>
          <a:xfrm>
            <a:off x="1752600" y="1558963"/>
            <a:ext cx="9144000" cy="1384995"/>
          </a:xfrm>
          <a:prstGeom prst="rect">
            <a:avLst/>
          </a:prstGeom>
          <a:noFill/>
        </p:spPr>
        <p:txBody>
          <a:bodyPr wrap="square">
            <a:spAutoFit/>
          </a:bodyPr>
          <a:lstStyle/>
          <a:p>
            <a:pPr algn="l"/>
            <a:endParaRPr lang="en-US" sz="3000" b="1" dirty="0">
              <a:solidFill>
                <a:srgbClr val="000000"/>
              </a:solidFill>
              <a:latin typeface="Times New Roman" panose="02020603050405020304" pitchFamily="18" charset="0"/>
            </a:endParaRPr>
          </a:p>
          <a:p>
            <a:r>
              <a:rPr lang="en-US" sz="2700" b="1" i="1" dirty="0" err="1">
                <a:solidFill>
                  <a:srgbClr val="000000"/>
                </a:solidFill>
                <a:latin typeface="Times New Roman" panose="02020603050405020304" pitchFamily="18" charset="0"/>
              </a:rPr>
              <a:t>Legea</a:t>
            </a:r>
            <a:r>
              <a:rPr lang="en-US" sz="2700" b="1" i="1" dirty="0">
                <a:solidFill>
                  <a:srgbClr val="000000"/>
                </a:solidFill>
                <a:latin typeface="Times New Roman" panose="02020603050405020304" pitchFamily="18" charset="0"/>
              </a:rPr>
              <a:t> nr.209/2016 </a:t>
            </a:r>
            <a:r>
              <a:rPr lang="en-US" sz="2700" b="1" i="1" dirty="0" err="1">
                <a:solidFill>
                  <a:srgbClr val="000000"/>
                </a:solidFill>
                <a:latin typeface="Times New Roman" panose="02020603050405020304" pitchFamily="18" charset="0"/>
              </a:rPr>
              <a:t>privind</a:t>
            </a:r>
            <a:r>
              <a:rPr lang="en-US" sz="2700" b="1" i="1" dirty="0">
                <a:solidFill>
                  <a:srgbClr val="000000"/>
                </a:solidFill>
                <a:latin typeface="Times New Roman" panose="02020603050405020304" pitchFamily="18" charset="0"/>
              </a:rPr>
              <a:t> </a:t>
            </a:r>
            <a:r>
              <a:rPr lang="en-US" sz="2700" b="1" i="1" dirty="0" err="1">
                <a:solidFill>
                  <a:srgbClr val="000000"/>
                </a:solidFill>
                <a:latin typeface="Times New Roman" panose="02020603050405020304" pitchFamily="18" charset="0"/>
              </a:rPr>
              <a:t>deșeurile</a:t>
            </a:r>
            <a:r>
              <a:rPr lang="en-US" sz="2700" b="1" i="1" dirty="0">
                <a:solidFill>
                  <a:srgbClr val="000000"/>
                </a:solidFill>
                <a:latin typeface="Times New Roman" panose="02020603050405020304" pitchFamily="18" charset="0"/>
              </a:rPr>
              <a:t> </a:t>
            </a:r>
            <a:r>
              <a:rPr lang="en-US" sz="2700" b="1" i="1" dirty="0" err="1">
                <a:solidFill>
                  <a:srgbClr val="000000"/>
                </a:solidFill>
                <a:latin typeface="Times New Roman" panose="02020603050405020304" pitchFamily="18" charset="0"/>
              </a:rPr>
              <a:t>prevede</a:t>
            </a:r>
            <a:r>
              <a:rPr lang="en-US" sz="2700" b="1" i="1" dirty="0">
                <a:solidFill>
                  <a:srgbClr val="000000"/>
                </a:solidFill>
                <a:latin typeface="Times New Roman" panose="02020603050405020304" pitchFamily="18" charset="0"/>
              </a:rPr>
              <a:t> </a:t>
            </a:r>
            <a:r>
              <a:rPr lang="en-US" sz="2700" b="1" i="1" dirty="0" err="1">
                <a:solidFill>
                  <a:srgbClr val="000000"/>
                </a:solidFill>
                <a:latin typeface="Times New Roman" panose="02020603050405020304" pitchFamily="18" charset="0"/>
              </a:rPr>
              <a:t>următoarele</a:t>
            </a:r>
            <a:r>
              <a:rPr lang="en-US" sz="2700" b="1" i="1" dirty="0">
                <a:solidFill>
                  <a:srgbClr val="000000"/>
                </a:solidFill>
                <a:latin typeface="Times New Roman" panose="02020603050405020304" pitchFamily="18" charset="0"/>
              </a:rPr>
              <a:t> </a:t>
            </a:r>
            <a:r>
              <a:rPr lang="en-US" sz="2700" b="1" i="1" dirty="0" err="1">
                <a:solidFill>
                  <a:srgbClr val="000000"/>
                </a:solidFill>
                <a:latin typeface="Times New Roman" panose="02020603050405020304" pitchFamily="18" charset="0"/>
              </a:rPr>
              <a:t>reglementări</a:t>
            </a:r>
            <a:r>
              <a:rPr lang="en-US" sz="2700" b="1" i="1" dirty="0">
                <a:solidFill>
                  <a:srgbClr val="000000"/>
                </a:solidFill>
                <a:latin typeface="Times New Roman" panose="02020603050405020304" pitchFamily="18" charset="0"/>
              </a:rPr>
              <a:t> conform art.54 </a:t>
            </a:r>
            <a:endParaRPr lang="en-US" sz="2700" b="1" dirty="0">
              <a:solidFill>
                <a:srgbClr val="000000"/>
              </a:solidFill>
              <a:latin typeface="Times New Roman" panose="02020603050405020304" pitchFamily="18" charset="0"/>
            </a:endParaRPr>
          </a:p>
        </p:txBody>
      </p:sp>
      <p:pic>
        <p:nvPicPr>
          <p:cNvPr id="1026" name="Picture 2" descr="How can identifying materials reduce packaging waste? | packagingdigest.com">
            <a:extLst>
              <a:ext uri="{FF2B5EF4-FFF2-40B4-BE49-F238E27FC236}">
                <a16:creationId xmlns:a16="http://schemas.microsoft.com/office/drawing/2014/main" id="{1E5B127B-29CC-4A83-A6DA-C30ED26AC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778" y="4137423"/>
            <a:ext cx="9017876" cy="4620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99DCFDB2-0290-4293-9C4C-1E4F0868263E}"/>
              </a:ext>
            </a:extLst>
          </p:cNvPr>
          <p:cNvSpPr/>
          <p:nvPr/>
        </p:nvSpPr>
        <p:spPr>
          <a:xfrm>
            <a:off x="8794203" y="2918543"/>
            <a:ext cx="9017876" cy="92077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700" dirty="0" err="1">
                <a:solidFill>
                  <a:schemeClr val="bg1"/>
                </a:solidFill>
              </a:rPr>
              <a:t>Hotărârea</a:t>
            </a:r>
            <a:r>
              <a:rPr lang="en-US" sz="2700" dirty="0">
                <a:solidFill>
                  <a:schemeClr val="bg1"/>
                </a:solidFill>
              </a:rPr>
              <a:t> de </a:t>
            </a:r>
            <a:r>
              <a:rPr lang="en-US" sz="2700" dirty="0" err="1">
                <a:solidFill>
                  <a:schemeClr val="bg1"/>
                </a:solidFill>
              </a:rPr>
              <a:t>Guvern</a:t>
            </a:r>
            <a:r>
              <a:rPr lang="en-US" sz="2700" dirty="0">
                <a:solidFill>
                  <a:schemeClr val="bg1"/>
                </a:solidFill>
              </a:rPr>
              <a:t> nr. 561 din 31.07.2020 </a:t>
            </a:r>
            <a:r>
              <a:rPr lang="en-US" sz="2700" dirty="0" err="1">
                <a:solidFill>
                  <a:schemeClr val="bg1"/>
                </a:solidFill>
              </a:rPr>
              <a:t>pentru</a:t>
            </a:r>
            <a:r>
              <a:rPr lang="en-US" sz="2700" dirty="0">
                <a:solidFill>
                  <a:schemeClr val="bg1"/>
                </a:solidFill>
              </a:rPr>
              <a:t> </a:t>
            </a:r>
            <a:r>
              <a:rPr lang="en-US" sz="2700" dirty="0" err="1">
                <a:solidFill>
                  <a:schemeClr val="bg1"/>
                </a:solidFill>
              </a:rPr>
              <a:t>Regulamentului</a:t>
            </a:r>
            <a:r>
              <a:rPr lang="en-US" sz="2700" dirty="0">
                <a:solidFill>
                  <a:schemeClr val="bg1"/>
                </a:solidFill>
              </a:rPr>
              <a:t> </a:t>
            </a:r>
            <a:r>
              <a:rPr lang="en-US" sz="2700" dirty="0" err="1">
                <a:solidFill>
                  <a:schemeClr val="bg1"/>
                </a:solidFill>
              </a:rPr>
              <a:t>privind</a:t>
            </a:r>
            <a:r>
              <a:rPr lang="ro-RO" sz="2700" dirty="0">
                <a:solidFill>
                  <a:schemeClr val="bg1"/>
                </a:solidFill>
              </a:rPr>
              <a:t> </a:t>
            </a:r>
            <a:r>
              <a:rPr lang="en-US" sz="2700" dirty="0" err="1">
                <a:solidFill>
                  <a:schemeClr val="bg1"/>
                </a:solidFill>
              </a:rPr>
              <a:t>ambalajele</a:t>
            </a:r>
            <a:r>
              <a:rPr lang="en-US" sz="2700" dirty="0">
                <a:solidFill>
                  <a:schemeClr val="bg1"/>
                </a:solidFill>
              </a:rPr>
              <a:t> </a:t>
            </a:r>
            <a:r>
              <a:rPr lang="en-US" sz="2700" dirty="0" err="1">
                <a:solidFill>
                  <a:schemeClr val="bg1"/>
                </a:solidFill>
              </a:rPr>
              <a:t>și</a:t>
            </a:r>
            <a:r>
              <a:rPr lang="en-US" sz="2700" dirty="0">
                <a:solidFill>
                  <a:schemeClr val="bg1"/>
                </a:solidFill>
              </a:rPr>
              <a:t> </a:t>
            </a:r>
            <a:r>
              <a:rPr lang="en-US" sz="2700" dirty="0" err="1">
                <a:solidFill>
                  <a:schemeClr val="bg1"/>
                </a:solidFill>
              </a:rPr>
              <a:t>deșeurile</a:t>
            </a:r>
            <a:r>
              <a:rPr lang="en-US" sz="2700" dirty="0">
                <a:solidFill>
                  <a:schemeClr val="bg1"/>
                </a:solidFill>
              </a:rPr>
              <a:t> de </a:t>
            </a:r>
            <a:r>
              <a:rPr lang="en-US" sz="2700" dirty="0" err="1">
                <a:solidFill>
                  <a:schemeClr val="bg1"/>
                </a:solidFill>
              </a:rPr>
              <a:t>ambalaje</a:t>
            </a:r>
            <a:endParaRPr lang="en-US" sz="2700" dirty="0">
              <a:solidFill>
                <a:schemeClr val="bg1"/>
              </a:solidFill>
            </a:endParaRPr>
          </a:p>
        </p:txBody>
      </p:sp>
    </p:spTree>
    <p:extLst>
      <p:ext uri="{BB962C8B-B14F-4D97-AF65-F5344CB8AC3E}">
        <p14:creationId xmlns:p14="http://schemas.microsoft.com/office/powerpoint/2010/main" val="254420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deșeurile, o bombă ecologică. Cum scăpăm de aparatele electronice vechi -  Gazeta de Chișinău">
            <a:extLst>
              <a:ext uri="{FF2B5EF4-FFF2-40B4-BE49-F238E27FC236}">
                <a16:creationId xmlns:a16="http://schemas.microsoft.com/office/drawing/2014/main" id="{FF00D2F4-86D6-4489-AA8D-58BDAACE35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9" r="25840" b="-3"/>
          <a:stretch/>
        </p:blipFill>
        <p:spPr bwMode="auto">
          <a:xfrm>
            <a:off x="2976205" y="3593336"/>
            <a:ext cx="4814669" cy="53450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879351-9476-484E-9A02-FCE5ABE9044E}"/>
              </a:ext>
            </a:extLst>
          </p:cNvPr>
          <p:cNvSpPr>
            <a:spLocks noGrp="1"/>
          </p:cNvSpPr>
          <p:nvPr>
            <p:ph idx="1"/>
          </p:nvPr>
        </p:nvSpPr>
        <p:spPr>
          <a:xfrm>
            <a:off x="8610600" y="4305300"/>
            <a:ext cx="8207294" cy="5344739"/>
          </a:xfrm>
        </p:spPr>
        <p:txBody>
          <a:bodyPr>
            <a:normAutofit/>
          </a:bodyPr>
          <a:lstStyle/>
          <a:p>
            <a:r>
              <a:rPr lang="en-US" sz="2500" dirty="0" err="1">
                <a:latin typeface="+mj-lt"/>
                <a:cs typeface="Arial" panose="020B0604020202020204" pitchFamily="34" charset="0"/>
              </a:rPr>
              <a:t>Distribuitorii</a:t>
            </a:r>
            <a:r>
              <a:rPr lang="en-US" sz="2500" dirty="0">
                <a:latin typeface="+mj-lt"/>
                <a:cs typeface="Arial" panose="020B0604020202020204" pitchFamily="34" charset="0"/>
              </a:rPr>
              <a:t> de EEE care </a:t>
            </a:r>
            <a:r>
              <a:rPr lang="en-US" sz="2500" dirty="0" err="1">
                <a:latin typeface="+mj-lt"/>
                <a:cs typeface="Arial" panose="020B0604020202020204" pitchFamily="34" charset="0"/>
              </a:rPr>
              <a:t>desfășoară</a:t>
            </a:r>
            <a:r>
              <a:rPr lang="en-US" sz="2500" dirty="0">
                <a:latin typeface="+mj-lt"/>
                <a:cs typeface="Arial" panose="020B0604020202020204" pitchFamily="34" charset="0"/>
              </a:rPr>
              <a:t> </a:t>
            </a:r>
            <a:r>
              <a:rPr lang="en-US" sz="2500" dirty="0" err="1">
                <a:latin typeface="+mj-lt"/>
                <a:cs typeface="Arial" panose="020B0604020202020204" pitchFamily="34" charset="0"/>
              </a:rPr>
              <a:t>activități</a:t>
            </a:r>
            <a:r>
              <a:rPr lang="en-US" sz="2500" dirty="0">
                <a:latin typeface="+mj-lt"/>
                <a:cs typeface="Arial" panose="020B0604020202020204" pitchFamily="34" charset="0"/>
              </a:rPr>
              <a:t> </a:t>
            </a:r>
            <a:r>
              <a:rPr lang="en-US" sz="2500" dirty="0" err="1">
                <a:latin typeface="+mj-lt"/>
                <a:cs typeface="Arial" panose="020B0604020202020204" pitchFamily="34" charset="0"/>
              </a:rPr>
              <a:t>în</a:t>
            </a:r>
            <a:r>
              <a:rPr lang="en-US" sz="2500" dirty="0">
                <a:latin typeface="+mj-lt"/>
                <a:cs typeface="Arial" panose="020B0604020202020204" pitchFamily="34" charset="0"/>
              </a:rPr>
              <a:t> </a:t>
            </a:r>
            <a:r>
              <a:rPr lang="en-US" sz="2500" dirty="0" err="1">
                <a:latin typeface="+mj-lt"/>
                <a:cs typeface="Arial" panose="020B0604020202020204" pitchFamily="34" charset="0"/>
              </a:rPr>
              <a:t>unitățile</a:t>
            </a:r>
            <a:r>
              <a:rPr lang="en-US" sz="2500" dirty="0">
                <a:latin typeface="+mj-lt"/>
                <a:cs typeface="Arial" panose="020B0604020202020204" pitchFamily="34" charset="0"/>
              </a:rPr>
              <a:t> </a:t>
            </a:r>
            <a:r>
              <a:rPr lang="en-US" sz="2500" dirty="0" err="1">
                <a:latin typeface="+mj-lt"/>
                <a:cs typeface="Arial" panose="020B0604020202020204" pitchFamily="34" charset="0"/>
              </a:rPr>
              <a:t>comerciale</a:t>
            </a:r>
            <a:r>
              <a:rPr lang="en-US" sz="2500" dirty="0">
                <a:latin typeface="+mj-lt"/>
                <a:cs typeface="Arial" panose="020B0604020202020204" pitchFamily="34" charset="0"/>
              </a:rPr>
              <a:t> cu o </a:t>
            </a:r>
            <a:r>
              <a:rPr lang="en-US" sz="2500" dirty="0" err="1">
                <a:latin typeface="+mj-lt"/>
                <a:cs typeface="Arial" panose="020B0604020202020204" pitchFamily="34" charset="0"/>
              </a:rPr>
              <a:t>suprafață</a:t>
            </a:r>
            <a:r>
              <a:rPr lang="en-US" sz="2500" dirty="0">
                <a:latin typeface="+mj-lt"/>
                <a:cs typeface="Arial" panose="020B0604020202020204" pitchFamily="34" charset="0"/>
              </a:rPr>
              <a:t> </a:t>
            </a:r>
            <a:r>
              <a:rPr lang="en-US" sz="2500" dirty="0" err="1">
                <a:latin typeface="+mj-lt"/>
                <a:cs typeface="Arial" panose="020B0604020202020204" pitchFamily="34" charset="0"/>
              </a:rPr>
              <a:t>comercială</a:t>
            </a:r>
            <a:r>
              <a:rPr lang="en-US" sz="2500" dirty="0">
                <a:latin typeface="+mj-lt"/>
                <a:cs typeface="Arial" panose="020B0604020202020204" pitchFamily="34" charset="0"/>
              </a:rPr>
              <a:t> </a:t>
            </a:r>
            <a:r>
              <a:rPr lang="en-US" sz="2500" dirty="0" err="1">
                <a:latin typeface="+mj-lt"/>
                <a:cs typeface="Arial" panose="020B0604020202020204" pitchFamily="34" charset="0"/>
              </a:rPr>
              <a:t>mai</a:t>
            </a:r>
            <a:r>
              <a:rPr lang="en-US" sz="2500" dirty="0">
                <a:latin typeface="+mj-lt"/>
                <a:cs typeface="Arial" panose="020B0604020202020204" pitchFamily="34" charset="0"/>
              </a:rPr>
              <a:t> mare de 200</a:t>
            </a:r>
            <a:r>
              <a:rPr lang="ro-MD" sz="2500" dirty="0">
                <a:latin typeface="+mj-lt"/>
                <a:cs typeface="Arial" panose="020B0604020202020204" pitchFamily="34" charset="0"/>
              </a:rPr>
              <a:t> </a:t>
            </a:r>
            <a:r>
              <a:rPr lang="en-US" sz="2500" dirty="0">
                <a:latin typeface="+mj-lt"/>
                <a:cs typeface="Arial" panose="020B0604020202020204" pitchFamily="34" charset="0"/>
              </a:rPr>
              <a:t>m2, </a:t>
            </a:r>
            <a:r>
              <a:rPr lang="en-US" sz="2500" dirty="0" err="1">
                <a:latin typeface="+mj-lt"/>
                <a:cs typeface="Arial" panose="020B0604020202020204" pitchFamily="34" charset="0"/>
              </a:rPr>
              <a:t>destinată</a:t>
            </a:r>
            <a:r>
              <a:rPr lang="en-US" sz="2500" dirty="0">
                <a:latin typeface="+mj-lt"/>
                <a:cs typeface="Arial" panose="020B0604020202020204" pitchFamily="34" charset="0"/>
              </a:rPr>
              <a:t> </a:t>
            </a:r>
            <a:r>
              <a:rPr lang="en-US" sz="2500" dirty="0" err="1">
                <a:latin typeface="+mj-lt"/>
                <a:cs typeface="Arial" panose="020B0604020202020204" pitchFamily="34" charset="0"/>
              </a:rPr>
              <a:t>comercializării</a:t>
            </a:r>
            <a:r>
              <a:rPr lang="en-US" sz="2500" dirty="0">
                <a:latin typeface="+mj-lt"/>
                <a:cs typeface="Arial" panose="020B0604020202020204" pitchFamily="34" charset="0"/>
              </a:rPr>
              <a:t> de </a:t>
            </a:r>
            <a:r>
              <a:rPr lang="en-US" sz="2500" dirty="0" err="1">
                <a:latin typeface="+mj-lt"/>
                <a:cs typeface="Arial" panose="020B0604020202020204" pitchFamily="34" charset="0"/>
              </a:rPr>
              <a:t>echipamente</a:t>
            </a:r>
            <a:r>
              <a:rPr lang="en-US" sz="2500" dirty="0">
                <a:latin typeface="+mj-lt"/>
                <a:cs typeface="Arial" panose="020B0604020202020204" pitchFamily="34" charset="0"/>
              </a:rPr>
              <a:t> </a:t>
            </a:r>
            <a:r>
              <a:rPr lang="en-US" sz="2500" dirty="0" err="1">
                <a:latin typeface="+mj-lt"/>
                <a:cs typeface="Arial" panose="020B0604020202020204" pitchFamily="34" charset="0"/>
              </a:rPr>
              <a:t>electrice</a:t>
            </a:r>
            <a:r>
              <a:rPr lang="en-US" sz="2500" dirty="0">
                <a:latin typeface="+mj-lt"/>
                <a:cs typeface="Arial" panose="020B0604020202020204" pitchFamily="34" charset="0"/>
              </a:rPr>
              <a:t> </a:t>
            </a:r>
            <a:r>
              <a:rPr lang="en-US" sz="2500" dirty="0" err="1">
                <a:latin typeface="+mj-lt"/>
                <a:cs typeface="Arial" panose="020B0604020202020204" pitchFamily="34" charset="0"/>
              </a:rPr>
              <a:t>și</a:t>
            </a:r>
            <a:r>
              <a:rPr lang="en-US" sz="2500" dirty="0">
                <a:latin typeface="+mj-lt"/>
                <a:cs typeface="Arial" panose="020B0604020202020204" pitchFamily="34" charset="0"/>
              </a:rPr>
              <a:t> </a:t>
            </a:r>
            <a:r>
              <a:rPr lang="en-US" sz="2500" dirty="0" err="1">
                <a:latin typeface="+mj-lt"/>
                <a:cs typeface="Arial" panose="020B0604020202020204" pitchFamily="34" charset="0"/>
              </a:rPr>
              <a:t>electronice</a:t>
            </a:r>
            <a:r>
              <a:rPr lang="en-US" sz="2500" dirty="0">
                <a:latin typeface="+mj-lt"/>
                <a:cs typeface="Arial" panose="020B0604020202020204" pitchFamily="34" charset="0"/>
              </a:rPr>
              <a:t>, </a:t>
            </a:r>
            <a:r>
              <a:rPr lang="en-US" sz="2500" dirty="0" err="1">
                <a:latin typeface="+mj-lt"/>
                <a:cs typeface="Arial" panose="020B0604020202020204" pitchFamily="34" charset="0"/>
              </a:rPr>
              <a:t>asigură</a:t>
            </a:r>
            <a:r>
              <a:rPr lang="en-US" sz="2500" dirty="0">
                <a:latin typeface="+mj-lt"/>
                <a:cs typeface="Arial" panose="020B0604020202020204" pitchFamily="34" charset="0"/>
              </a:rPr>
              <a:t> </a:t>
            </a:r>
            <a:r>
              <a:rPr lang="en-US" sz="2500" dirty="0" err="1">
                <a:latin typeface="+mj-lt"/>
                <a:cs typeface="Arial" panose="020B0604020202020204" pitchFamily="34" charset="0"/>
              </a:rPr>
              <a:t>preluarea</a:t>
            </a:r>
            <a:r>
              <a:rPr lang="en-US" sz="2500" dirty="0">
                <a:latin typeface="+mj-lt"/>
                <a:cs typeface="Arial" panose="020B0604020202020204" pitchFamily="34" charset="0"/>
              </a:rPr>
              <a:t> </a:t>
            </a:r>
            <a:r>
              <a:rPr lang="en-US" sz="2500" dirty="0" err="1">
                <a:latin typeface="+mj-lt"/>
                <a:cs typeface="Arial" panose="020B0604020202020204" pitchFamily="34" charset="0"/>
              </a:rPr>
              <a:t>gratuită</a:t>
            </a:r>
            <a:r>
              <a:rPr lang="en-US" sz="2500" dirty="0">
                <a:latin typeface="+mj-lt"/>
                <a:cs typeface="Arial" panose="020B0604020202020204" pitchFamily="34" charset="0"/>
              </a:rPr>
              <a:t> </a:t>
            </a:r>
            <a:r>
              <a:rPr lang="en-US" sz="2500" dirty="0" err="1">
                <a:latin typeface="+mj-lt"/>
                <a:cs typeface="Arial" panose="020B0604020202020204" pitchFamily="34" charset="0"/>
              </a:rPr>
              <a:t>în</a:t>
            </a:r>
            <a:r>
              <a:rPr lang="en-US" sz="2500" dirty="0">
                <a:latin typeface="+mj-lt"/>
                <a:cs typeface="Arial" panose="020B0604020202020204" pitchFamily="34" charset="0"/>
              </a:rPr>
              <a:t> </a:t>
            </a:r>
            <a:r>
              <a:rPr lang="en-US" sz="2500" dirty="0" err="1">
                <a:latin typeface="+mj-lt"/>
                <a:cs typeface="Arial" panose="020B0604020202020204" pitchFamily="34" charset="0"/>
              </a:rPr>
              <a:t>imediata</a:t>
            </a:r>
            <a:r>
              <a:rPr lang="en-US" sz="2500" dirty="0">
                <a:latin typeface="+mj-lt"/>
                <a:cs typeface="Arial" panose="020B0604020202020204" pitchFamily="34" charset="0"/>
              </a:rPr>
              <a:t> </a:t>
            </a:r>
            <a:r>
              <a:rPr lang="en-US" sz="2500" dirty="0" err="1">
                <a:latin typeface="+mj-lt"/>
                <a:cs typeface="Arial" panose="020B0604020202020204" pitchFamily="34" charset="0"/>
              </a:rPr>
              <a:t>sa</a:t>
            </a:r>
            <a:r>
              <a:rPr lang="en-US" sz="2500" dirty="0">
                <a:latin typeface="+mj-lt"/>
                <a:cs typeface="Arial" panose="020B0604020202020204" pitchFamily="34" charset="0"/>
              </a:rPr>
              <a:t> </a:t>
            </a:r>
            <a:r>
              <a:rPr lang="en-US" sz="2500" dirty="0" err="1">
                <a:latin typeface="+mj-lt"/>
                <a:cs typeface="Arial" panose="020B0604020202020204" pitchFamily="34" charset="0"/>
              </a:rPr>
              <a:t>vecinătate</a:t>
            </a:r>
            <a:r>
              <a:rPr lang="en-US" sz="2500" dirty="0">
                <a:latin typeface="+mj-lt"/>
                <a:cs typeface="Arial" panose="020B0604020202020204" pitchFamily="34" charset="0"/>
              </a:rPr>
              <a:t> a DEEE de </a:t>
            </a:r>
            <a:r>
              <a:rPr lang="en-US" sz="2500" dirty="0" err="1">
                <a:latin typeface="+mj-lt"/>
                <a:cs typeface="Arial" panose="020B0604020202020204" pitchFamily="34" charset="0"/>
              </a:rPr>
              <a:t>dimensiuni</a:t>
            </a:r>
            <a:r>
              <a:rPr lang="en-US" sz="2500" dirty="0">
                <a:latin typeface="+mj-lt"/>
                <a:cs typeface="Arial" panose="020B0604020202020204" pitchFamily="34" charset="0"/>
              </a:rPr>
              <a:t> </a:t>
            </a:r>
            <a:r>
              <a:rPr lang="en-US" sz="2500" dirty="0" err="1">
                <a:latin typeface="+mj-lt"/>
                <a:cs typeface="Arial" panose="020B0604020202020204" pitchFamily="34" charset="0"/>
              </a:rPr>
              <a:t>mici</a:t>
            </a:r>
            <a:r>
              <a:rPr lang="en-US" sz="2500" dirty="0">
                <a:latin typeface="+mj-lt"/>
                <a:cs typeface="Arial" panose="020B0604020202020204" pitchFamily="34" charset="0"/>
              </a:rPr>
              <a:t> (</a:t>
            </a:r>
            <a:r>
              <a:rPr lang="en-US" sz="2500" dirty="0" err="1">
                <a:latin typeface="+mj-lt"/>
                <a:cs typeface="Arial" panose="020B0604020202020204" pitchFamily="34" charset="0"/>
              </a:rPr>
              <a:t>dimensiune</a:t>
            </a:r>
            <a:r>
              <a:rPr lang="en-US" sz="2500" dirty="0">
                <a:latin typeface="+mj-lt"/>
                <a:cs typeface="Arial" panose="020B0604020202020204" pitchFamily="34" charset="0"/>
              </a:rPr>
              <a:t> </a:t>
            </a:r>
            <a:r>
              <a:rPr lang="en-US" sz="2500" dirty="0" err="1">
                <a:latin typeface="+mj-lt"/>
                <a:cs typeface="Arial" panose="020B0604020202020204" pitchFamily="34" charset="0"/>
              </a:rPr>
              <a:t>exterioară</a:t>
            </a:r>
            <a:r>
              <a:rPr lang="en-US" sz="2500" dirty="0">
                <a:latin typeface="+mj-lt"/>
                <a:cs typeface="Arial" panose="020B0604020202020204" pitchFamily="34" charset="0"/>
              </a:rPr>
              <a:t> nu </a:t>
            </a:r>
            <a:r>
              <a:rPr lang="en-US" sz="2500" dirty="0" err="1">
                <a:latin typeface="+mj-lt"/>
                <a:cs typeface="Arial" panose="020B0604020202020204" pitchFamily="34" charset="0"/>
              </a:rPr>
              <a:t>este</a:t>
            </a:r>
            <a:r>
              <a:rPr lang="en-US" sz="2500" dirty="0">
                <a:latin typeface="+mj-lt"/>
                <a:cs typeface="Arial" panose="020B0604020202020204" pitchFamily="34" charset="0"/>
              </a:rPr>
              <a:t> </a:t>
            </a:r>
            <a:r>
              <a:rPr lang="en-US" sz="2500" dirty="0" err="1">
                <a:latin typeface="+mj-lt"/>
                <a:cs typeface="Arial" panose="020B0604020202020204" pitchFamily="34" charset="0"/>
              </a:rPr>
              <a:t>mai</a:t>
            </a:r>
            <a:r>
              <a:rPr lang="en-US" sz="2500" dirty="0">
                <a:latin typeface="+mj-lt"/>
                <a:cs typeface="Arial" panose="020B0604020202020204" pitchFamily="34" charset="0"/>
              </a:rPr>
              <a:t> mare de 25cm), </a:t>
            </a:r>
            <a:r>
              <a:rPr lang="en-US" sz="2500" dirty="0" err="1">
                <a:latin typeface="+mj-lt"/>
                <a:cs typeface="Arial" panose="020B0604020202020204" pitchFamily="34" charset="0"/>
              </a:rPr>
              <a:t>fără</a:t>
            </a:r>
            <a:r>
              <a:rPr lang="en-US" sz="2500" dirty="0">
                <a:latin typeface="+mj-lt"/>
                <a:cs typeface="Arial" panose="020B0604020202020204" pitchFamily="34" charset="0"/>
              </a:rPr>
              <a:t> </a:t>
            </a:r>
            <a:r>
              <a:rPr lang="en-US" sz="2500" dirty="0" err="1">
                <a:latin typeface="+mj-lt"/>
                <a:cs typeface="Arial" panose="020B0604020202020204" pitchFamily="34" charset="0"/>
              </a:rPr>
              <a:t>obligația</a:t>
            </a:r>
            <a:r>
              <a:rPr lang="en-US" sz="2500" dirty="0">
                <a:latin typeface="+mj-lt"/>
                <a:cs typeface="Arial" panose="020B0604020202020204" pitchFamily="34" charset="0"/>
              </a:rPr>
              <a:t> de a </a:t>
            </a:r>
            <a:r>
              <a:rPr lang="en-US" sz="2500" dirty="0" err="1">
                <a:latin typeface="+mj-lt"/>
                <a:cs typeface="Arial" panose="020B0604020202020204" pitchFamily="34" charset="0"/>
              </a:rPr>
              <a:t>cumpăra</a:t>
            </a:r>
            <a:r>
              <a:rPr lang="en-US" sz="2500" dirty="0">
                <a:latin typeface="+mj-lt"/>
                <a:cs typeface="Arial" panose="020B0604020202020204" pitchFamily="34" charset="0"/>
              </a:rPr>
              <a:t> EEE de tip similar. </a:t>
            </a:r>
            <a:r>
              <a:rPr lang="en-US" sz="2500" dirty="0" err="1">
                <a:latin typeface="+mj-lt"/>
                <a:cs typeface="Arial" panose="020B0604020202020204" pitchFamily="34" charset="0"/>
              </a:rPr>
              <a:t>În</a:t>
            </a:r>
            <a:r>
              <a:rPr lang="en-US" sz="2500" dirty="0">
                <a:latin typeface="+mj-lt"/>
                <a:cs typeface="Arial" panose="020B0604020202020204" pitchFamily="34" charset="0"/>
              </a:rPr>
              <a:t> </a:t>
            </a:r>
            <a:r>
              <a:rPr lang="en-US" sz="2500" dirty="0" err="1">
                <a:latin typeface="+mj-lt"/>
                <a:cs typeface="Arial" panose="020B0604020202020204" pitchFamily="34" charset="0"/>
              </a:rPr>
              <a:t>acest</a:t>
            </a:r>
            <a:r>
              <a:rPr lang="en-US" sz="2500" dirty="0">
                <a:latin typeface="+mj-lt"/>
                <a:cs typeface="Arial" panose="020B0604020202020204" pitchFamily="34" charset="0"/>
              </a:rPr>
              <a:t> scop, </a:t>
            </a:r>
            <a:r>
              <a:rPr lang="en-US" sz="2500" dirty="0" err="1">
                <a:latin typeface="+mj-lt"/>
                <a:cs typeface="Arial" panose="020B0604020202020204" pitchFamily="34" charset="0"/>
              </a:rPr>
              <a:t>producătorii</a:t>
            </a:r>
            <a:r>
              <a:rPr lang="en-US" sz="2500" dirty="0">
                <a:latin typeface="+mj-lt"/>
                <a:cs typeface="Arial" panose="020B0604020202020204" pitchFamily="34" charset="0"/>
              </a:rPr>
              <a:t> de EEE </a:t>
            </a:r>
            <a:r>
              <a:rPr lang="en-US" sz="2500" dirty="0" err="1">
                <a:latin typeface="+mj-lt"/>
                <a:cs typeface="Arial" panose="020B0604020202020204" pitchFamily="34" charset="0"/>
              </a:rPr>
              <a:t>trebuie</a:t>
            </a:r>
            <a:r>
              <a:rPr lang="en-US" sz="2500" dirty="0">
                <a:latin typeface="+mj-lt"/>
                <a:cs typeface="Arial" panose="020B0604020202020204" pitchFamily="34" charset="0"/>
              </a:rPr>
              <a:t> </a:t>
            </a:r>
            <a:r>
              <a:rPr lang="en-US" sz="2500" dirty="0" err="1">
                <a:latin typeface="+mj-lt"/>
                <a:cs typeface="Arial" panose="020B0604020202020204" pitchFamily="34" charset="0"/>
              </a:rPr>
              <a:t>să</a:t>
            </a:r>
            <a:r>
              <a:rPr lang="en-US" sz="2500" dirty="0">
                <a:latin typeface="+mj-lt"/>
                <a:cs typeface="Arial" panose="020B0604020202020204" pitchFamily="34" charset="0"/>
              </a:rPr>
              <a:t> </a:t>
            </a:r>
            <a:r>
              <a:rPr lang="en-US" sz="2500" dirty="0" err="1">
                <a:latin typeface="+mj-lt"/>
                <a:cs typeface="Arial" panose="020B0604020202020204" pitchFamily="34" charset="0"/>
              </a:rPr>
              <a:t>pună</a:t>
            </a:r>
            <a:r>
              <a:rPr lang="en-US" sz="2500" dirty="0">
                <a:latin typeface="+mj-lt"/>
                <a:cs typeface="Arial" panose="020B0604020202020204" pitchFamily="34" charset="0"/>
              </a:rPr>
              <a:t> la </a:t>
            </a:r>
            <a:r>
              <a:rPr lang="en-US" sz="2500" dirty="0" err="1">
                <a:latin typeface="+mj-lt"/>
                <a:cs typeface="Arial" panose="020B0604020202020204" pitchFamily="34" charset="0"/>
              </a:rPr>
              <a:t>dispoziție</a:t>
            </a:r>
            <a:r>
              <a:rPr lang="en-US" sz="2500" dirty="0">
                <a:latin typeface="+mj-lt"/>
                <a:cs typeface="Arial" panose="020B0604020202020204" pitchFamily="34" charset="0"/>
              </a:rPr>
              <a:t> un container de </a:t>
            </a:r>
            <a:r>
              <a:rPr lang="en-US" sz="2500" dirty="0" err="1">
                <a:latin typeface="+mj-lt"/>
                <a:cs typeface="Arial" panose="020B0604020202020204" pitchFamily="34" charset="0"/>
              </a:rPr>
              <a:t>colectare</a:t>
            </a:r>
            <a:r>
              <a:rPr lang="en-US" sz="2500" dirty="0">
                <a:latin typeface="+mj-lt"/>
                <a:cs typeface="Arial" panose="020B0604020202020204" pitchFamily="34" charset="0"/>
              </a:rPr>
              <a:t>. </a:t>
            </a:r>
            <a:r>
              <a:rPr lang="en-US" sz="2500" dirty="0" err="1">
                <a:latin typeface="+mj-lt"/>
                <a:cs typeface="Arial" panose="020B0604020202020204" pitchFamily="34" charset="0"/>
              </a:rPr>
              <a:t>Distribuitorul</a:t>
            </a:r>
            <a:r>
              <a:rPr lang="en-US" sz="2500" dirty="0">
                <a:latin typeface="+mj-lt"/>
                <a:cs typeface="Arial" panose="020B0604020202020204" pitchFamily="34" charset="0"/>
              </a:rPr>
              <a:t> de EEE </a:t>
            </a:r>
            <a:r>
              <a:rPr lang="en-US" sz="2500" dirty="0" err="1">
                <a:latin typeface="+mj-lt"/>
                <a:cs typeface="Arial" panose="020B0604020202020204" pitchFamily="34" charset="0"/>
              </a:rPr>
              <a:t>trebuie</a:t>
            </a:r>
            <a:r>
              <a:rPr lang="en-US" sz="2500" dirty="0">
                <a:latin typeface="+mj-lt"/>
                <a:cs typeface="Arial" panose="020B0604020202020204" pitchFamily="34" charset="0"/>
              </a:rPr>
              <a:t> </a:t>
            </a:r>
            <a:r>
              <a:rPr lang="en-US" sz="2500" dirty="0" err="1">
                <a:latin typeface="+mj-lt"/>
                <a:cs typeface="Arial" panose="020B0604020202020204" pitchFamily="34" charset="0"/>
              </a:rPr>
              <a:t>să</a:t>
            </a:r>
            <a:r>
              <a:rPr lang="en-US" sz="2500" dirty="0">
                <a:latin typeface="+mj-lt"/>
                <a:cs typeface="Arial" panose="020B0604020202020204" pitchFamily="34" charset="0"/>
              </a:rPr>
              <a:t> </a:t>
            </a:r>
            <a:r>
              <a:rPr lang="en-US" sz="2500" dirty="0" err="1">
                <a:latin typeface="+mj-lt"/>
                <a:cs typeface="Arial" panose="020B0604020202020204" pitchFamily="34" charset="0"/>
              </a:rPr>
              <a:t>plaseze</a:t>
            </a:r>
            <a:r>
              <a:rPr lang="en-US" sz="2500" dirty="0">
                <a:latin typeface="+mj-lt"/>
                <a:cs typeface="Arial" panose="020B0604020202020204" pitchFamily="34" charset="0"/>
              </a:rPr>
              <a:t> </a:t>
            </a:r>
            <a:r>
              <a:rPr lang="en-US" sz="2500" dirty="0" err="1">
                <a:latin typeface="+mj-lt"/>
                <a:cs typeface="Arial" panose="020B0604020202020204" pitchFamily="34" charset="0"/>
              </a:rPr>
              <a:t>containerul</a:t>
            </a:r>
            <a:r>
              <a:rPr lang="en-US" sz="2500" dirty="0">
                <a:latin typeface="+mj-lt"/>
                <a:cs typeface="Arial" panose="020B0604020202020204" pitchFamily="34" charset="0"/>
              </a:rPr>
              <a:t> de </a:t>
            </a:r>
            <a:r>
              <a:rPr lang="en-US" sz="2500" dirty="0" err="1">
                <a:latin typeface="+mj-lt"/>
                <a:cs typeface="Arial" panose="020B0604020202020204" pitchFamily="34" charset="0"/>
              </a:rPr>
              <a:t>colectare</a:t>
            </a:r>
            <a:r>
              <a:rPr lang="en-US" sz="2500" dirty="0">
                <a:latin typeface="+mj-lt"/>
                <a:cs typeface="Arial" panose="020B0604020202020204" pitchFamily="34" charset="0"/>
              </a:rPr>
              <a:t> </a:t>
            </a:r>
            <a:r>
              <a:rPr lang="en-US" sz="2500" dirty="0" err="1">
                <a:latin typeface="+mj-lt"/>
                <a:cs typeface="Arial" panose="020B0604020202020204" pitchFamily="34" charset="0"/>
              </a:rPr>
              <a:t>într</a:t>
            </a:r>
            <a:r>
              <a:rPr lang="en-US" sz="2500" dirty="0">
                <a:latin typeface="+mj-lt"/>
                <a:cs typeface="Arial" panose="020B0604020202020204" pitchFamily="34" charset="0"/>
              </a:rPr>
              <a:t>-un loc </a:t>
            </a:r>
            <a:r>
              <a:rPr lang="en-US" sz="2500" dirty="0" err="1">
                <a:latin typeface="+mj-lt"/>
                <a:cs typeface="Arial" panose="020B0604020202020204" pitchFamily="34" charset="0"/>
              </a:rPr>
              <a:t>vizibil</a:t>
            </a:r>
            <a:r>
              <a:rPr lang="en-US" sz="2500" dirty="0">
                <a:latin typeface="+mj-lt"/>
                <a:cs typeface="Arial" panose="020B0604020202020204" pitchFamily="34" charset="0"/>
              </a:rPr>
              <a:t> </a:t>
            </a:r>
            <a:r>
              <a:rPr lang="en-US" sz="2500" dirty="0" err="1">
                <a:latin typeface="+mj-lt"/>
                <a:cs typeface="Arial" panose="020B0604020202020204" pitchFamily="34" charset="0"/>
              </a:rPr>
              <a:t>în</a:t>
            </a:r>
            <a:r>
              <a:rPr lang="en-US" sz="2500" dirty="0">
                <a:latin typeface="+mj-lt"/>
                <a:cs typeface="Arial" panose="020B0604020202020204" pitchFamily="34" charset="0"/>
              </a:rPr>
              <a:t> zona de </a:t>
            </a:r>
            <a:r>
              <a:rPr lang="en-US" sz="2500" dirty="0" err="1">
                <a:latin typeface="+mj-lt"/>
                <a:cs typeface="Arial" panose="020B0604020202020204" pitchFamily="34" charset="0"/>
              </a:rPr>
              <a:t>vînzare</a:t>
            </a:r>
            <a:r>
              <a:rPr lang="en-US" sz="2500" dirty="0">
                <a:latin typeface="+mj-lt"/>
                <a:cs typeface="Arial" panose="020B0604020202020204" pitchFamily="34" charset="0"/>
              </a:rPr>
              <a:t>.</a:t>
            </a:r>
          </a:p>
          <a:p>
            <a:pPr marL="0" indent="0">
              <a:buNone/>
            </a:pPr>
            <a:endParaRPr lang="ru-RU" sz="2500" dirty="0">
              <a:latin typeface="+mj-lt"/>
              <a:cs typeface="Arial" panose="020B0604020202020204" pitchFamily="34" charset="0"/>
            </a:endParaRPr>
          </a:p>
        </p:txBody>
      </p:sp>
      <p:sp>
        <p:nvSpPr>
          <p:cNvPr id="16" name="Заголовок 6">
            <a:extLst>
              <a:ext uri="{FF2B5EF4-FFF2-40B4-BE49-F238E27FC236}">
                <a16:creationId xmlns:a16="http://schemas.microsoft.com/office/drawing/2014/main" id="{465A92BF-1C3E-423F-A65C-A49CF3851F29}"/>
              </a:ext>
            </a:extLst>
          </p:cNvPr>
          <p:cNvSpPr txBox="1">
            <a:spLocks/>
          </p:cNvSpPr>
          <p:nvPr/>
        </p:nvSpPr>
        <p:spPr>
          <a:xfrm>
            <a:off x="-1752600" y="1131893"/>
            <a:ext cx="16719549" cy="1200150"/>
          </a:xfrm>
          <a:prstGeom prst="rect">
            <a:avLst/>
          </a:prstGeom>
        </p:spPr>
        <p:txBody>
          <a:bodyPr vert="horz" lIns="137160" tIns="68580" rIns="137160" bIns="6858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o-MD" sz="4500" b="1" dirty="0">
                <a:solidFill>
                  <a:schemeClr val="tx1"/>
                </a:solidFill>
                <a:latin typeface="Arial" panose="020B0604020202020204" pitchFamily="34" charset="0"/>
                <a:cs typeface="Arial" panose="020B0604020202020204" pitchFamily="34" charset="0"/>
              </a:rPr>
              <a:t>Obligațiunile producătorilor/distribuitorilor</a:t>
            </a:r>
            <a:endParaRPr lang="en-US" sz="4500" b="1" dirty="0">
              <a:solidFill>
                <a:schemeClr val="tx1"/>
              </a:solidFill>
              <a:latin typeface="Arial" panose="020B0604020202020204" pitchFamily="34" charset="0"/>
              <a:cs typeface="Arial" panose="020B0604020202020204" pitchFamily="34" charset="0"/>
            </a:endParaRPr>
          </a:p>
        </p:txBody>
      </p:sp>
      <p:pic>
        <p:nvPicPr>
          <p:cNvPr id="14338" name="Picture 2" descr="Nu este disponibilă nicio descriere pentru fotografie.">
            <a:extLst>
              <a:ext uri="{FF2B5EF4-FFF2-40B4-BE49-F238E27FC236}">
                <a16:creationId xmlns:a16="http://schemas.microsoft.com/office/drawing/2014/main" id="{A2294D20-05EE-4A8C-B53A-50722EF21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07" y="4732165"/>
            <a:ext cx="4008795" cy="53450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83002062-3450-4313-AF0A-36D011E79964}"/>
              </a:ext>
            </a:extLst>
          </p:cNvPr>
          <p:cNvSpPr/>
          <p:nvPr/>
        </p:nvSpPr>
        <p:spPr>
          <a:xfrm>
            <a:off x="6096000" y="2154493"/>
            <a:ext cx="10906124" cy="918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o-RO"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endParaRPr>
          </a:p>
          <a:p>
            <a:pPr algn="l"/>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Reg</a:t>
            </a:r>
            <a:r>
              <a:rPr lang="ro-RO"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ula</a:t>
            </a:r>
            <a:r>
              <a:rPr lang="en-US" sz="2400" b="1" dirty="0" err="1">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ment</a:t>
            </a:r>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400" b="1" dirty="0" err="1">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privind</a:t>
            </a:r>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 DEEE </a:t>
            </a:r>
            <a:r>
              <a:rPr lang="en-US" sz="2400" b="1" dirty="0" err="1">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aprobat</a:t>
            </a:r>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400" b="1" dirty="0" err="1">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prin</a:t>
            </a:r>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400" b="1" dirty="0" err="1">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Hotarîrea</a:t>
            </a:r>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 de </a:t>
            </a:r>
            <a:r>
              <a:rPr lang="en-US" sz="2400" b="1" dirty="0" err="1">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Guvern</a:t>
            </a:r>
            <a:r>
              <a:rPr lang="en-US" sz="2400" b="1" dirty="0">
                <a:solidFill>
                  <a:schemeClr val="bg1"/>
                </a:solidFill>
                <a:latin typeface="Times New Roman" panose="02020603050405020304" pitchFamily="18" charset="0"/>
                <a:hlinkClick r:id="rId5">
                  <a:extLst>
                    <a:ext uri="{A12FA001-AC4F-418D-AE19-62706E023703}">
                      <ahyp:hlinkClr xmlns:ahyp="http://schemas.microsoft.com/office/drawing/2018/hyperlinkcolor" val="tx"/>
                    </a:ext>
                  </a:extLst>
                </a:hlinkClick>
              </a:rPr>
              <a:t> nr.212 din 07.03.2018</a:t>
            </a:r>
            <a:endParaRPr lang="ru-RU" sz="2400" dirty="0">
              <a:solidFill>
                <a:schemeClr val="bg1"/>
              </a:solidFill>
            </a:endParaRPr>
          </a:p>
          <a:p>
            <a:pPr algn="l"/>
            <a:endParaRPr lang="en-US" sz="2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96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447800" y="1134719"/>
            <a:ext cx="16719549" cy="1200150"/>
          </a:xfrm>
        </p:spPr>
        <p:txBody>
          <a:bodyPr>
            <a:normAutofit/>
          </a:bodyPr>
          <a:lstStyle/>
          <a:p>
            <a:pPr algn="ctr"/>
            <a:r>
              <a:rPr lang="ro-MD" sz="4500" b="1" dirty="0">
                <a:latin typeface="Arial" panose="020B0604020202020204" pitchFamily="34" charset="0"/>
                <a:cs typeface="Arial" panose="020B0604020202020204" pitchFamily="34" charset="0"/>
              </a:rPr>
              <a:t>Obligațiunile producătorilor/distribuitorilor</a:t>
            </a:r>
            <a:endParaRPr lang="en-US" sz="4500" b="1" dirty="0">
              <a:latin typeface="Arial" panose="020B0604020202020204" pitchFamily="34" charset="0"/>
              <a:cs typeface="Arial" panose="020B0604020202020204" pitchFamily="34" charset="0"/>
            </a:endParaRPr>
          </a:p>
        </p:txBody>
      </p:sp>
      <p:sp>
        <p:nvSpPr>
          <p:cNvPr id="8" name="Объект 7"/>
          <p:cNvSpPr>
            <a:spLocks noGrp="1"/>
          </p:cNvSpPr>
          <p:nvPr>
            <p:ph idx="1"/>
          </p:nvPr>
        </p:nvSpPr>
        <p:spPr>
          <a:xfrm>
            <a:off x="1016001" y="3682407"/>
            <a:ext cx="5274441" cy="6604593"/>
          </a:xfrm>
        </p:spPr>
        <p:txBody>
          <a:bodyPr>
            <a:normAutofit/>
          </a:bodyPr>
          <a:lstStyle/>
          <a:p>
            <a:pPr marL="0" indent="0">
              <a:buNone/>
            </a:pPr>
            <a:r>
              <a:rPr lang="en-US" sz="2700" dirty="0">
                <a:solidFill>
                  <a:schemeClr val="tx1">
                    <a:lumMod val="95000"/>
                    <a:lumOff val="5000"/>
                  </a:schemeClr>
                </a:solidFill>
                <a:latin typeface="+mj-lt"/>
                <a:cs typeface="Arial" panose="020B0604020202020204" pitchFamily="34" charset="0"/>
              </a:rPr>
              <a:t>La </a:t>
            </a:r>
            <a:r>
              <a:rPr lang="en-US" sz="2700" dirty="0" err="1">
                <a:solidFill>
                  <a:schemeClr val="tx1">
                    <a:lumMod val="95000"/>
                    <a:lumOff val="5000"/>
                  </a:schemeClr>
                </a:solidFill>
                <a:latin typeface="+mj-lt"/>
                <a:cs typeface="Arial" panose="020B0604020202020204" pitchFamily="34" charset="0"/>
              </a:rPr>
              <a:t>furnizarea</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unui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produs</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nou</a:t>
            </a:r>
            <a:r>
              <a:rPr lang="en-US" sz="2700" dirty="0">
                <a:solidFill>
                  <a:schemeClr val="tx1">
                    <a:lumMod val="95000"/>
                    <a:lumOff val="5000"/>
                  </a:schemeClr>
                </a:solidFill>
                <a:latin typeface="+mj-lt"/>
                <a:cs typeface="Arial" panose="020B0604020202020204" pitchFamily="34" charset="0"/>
              </a:rPr>
              <a:t>, la </a:t>
            </a:r>
            <a:r>
              <a:rPr lang="en-US" sz="2700" dirty="0" err="1">
                <a:solidFill>
                  <a:schemeClr val="tx1">
                    <a:lumMod val="95000"/>
                    <a:lumOff val="5000"/>
                  </a:schemeClr>
                </a:solidFill>
                <a:latin typeface="+mj-lt"/>
                <a:cs typeface="Arial" panose="020B0604020202020204" pitchFamily="34" charset="0"/>
              </a:rPr>
              <a:t>solicitarea</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cumpărătorului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distribuitorii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preiau</a:t>
            </a:r>
            <a:r>
              <a:rPr lang="en-US" sz="2700" dirty="0">
                <a:solidFill>
                  <a:schemeClr val="tx1">
                    <a:lumMod val="95000"/>
                    <a:lumOff val="5000"/>
                  </a:schemeClr>
                </a:solidFill>
                <a:latin typeface="+mj-lt"/>
                <a:cs typeface="Arial" panose="020B0604020202020204" pitchFamily="34" charset="0"/>
              </a:rPr>
              <a:t> DEEE </a:t>
            </a:r>
            <a:r>
              <a:rPr lang="en-US" sz="2700" dirty="0" err="1">
                <a:solidFill>
                  <a:schemeClr val="tx1">
                    <a:lumMod val="95000"/>
                    <a:lumOff val="5000"/>
                  </a:schemeClr>
                </a:solidFill>
                <a:latin typeface="+mj-lt"/>
                <a:cs typeface="Arial" panose="020B0604020202020204" pitchFamily="34" charset="0"/>
              </a:rPr>
              <a:t>în</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sistem</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unul</a:t>
            </a:r>
            <a:r>
              <a:rPr lang="en-US" sz="2700" dirty="0">
                <a:solidFill>
                  <a:schemeClr val="tx1">
                    <a:lumMod val="95000"/>
                    <a:lumOff val="5000"/>
                  </a:schemeClr>
                </a:solidFill>
                <a:latin typeface="+mj-lt"/>
                <a:cs typeface="Arial" panose="020B0604020202020204" pitchFamily="34" charset="0"/>
              </a:rPr>
              <a:t> la </a:t>
            </a:r>
            <a:r>
              <a:rPr lang="en-US" sz="2700" dirty="0" err="1">
                <a:solidFill>
                  <a:schemeClr val="tx1">
                    <a:lumMod val="95000"/>
                    <a:lumOff val="5000"/>
                  </a:schemeClr>
                </a:solidFill>
                <a:latin typeface="+mj-lt"/>
                <a:cs typeface="Arial" panose="020B0604020202020204" pitchFamily="34" charset="0"/>
              </a:rPr>
              <a:t>unul</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fără</a:t>
            </a:r>
            <a:r>
              <a:rPr lang="en-US" sz="2700" dirty="0">
                <a:solidFill>
                  <a:schemeClr val="tx1">
                    <a:lumMod val="95000"/>
                    <a:lumOff val="5000"/>
                  </a:schemeClr>
                </a:solidFill>
                <a:latin typeface="+mj-lt"/>
                <a:cs typeface="Arial" panose="020B0604020202020204" pitchFamily="34" charset="0"/>
              </a:rPr>
              <a:t> a </a:t>
            </a:r>
            <a:r>
              <a:rPr lang="en-US" sz="2700" dirty="0" err="1">
                <a:solidFill>
                  <a:schemeClr val="tx1">
                    <a:lumMod val="95000"/>
                    <a:lumOff val="5000"/>
                  </a:schemeClr>
                </a:solidFill>
                <a:latin typeface="+mj-lt"/>
                <a:cs typeface="Arial" panose="020B0604020202020204" pitchFamily="34" charset="0"/>
              </a:rPr>
              <a:t>solicita</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plată</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pentru</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predarea</a:t>
            </a:r>
            <a:r>
              <a:rPr lang="en-US" sz="2700" dirty="0">
                <a:solidFill>
                  <a:schemeClr val="tx1">
                    <a:lumMod val="95000"/>
                    <a:lumOff val="5000"/>
                  </a:schemeClr>
                </a:solidFill>
                <a:latin typeface="+mj-lt"/>
                <a:cs typeface="Arial" panose="020B0604020202020204" pitchFamily="34" charset="0"/>
              </a:rPr>
              <a:t> DEEE, </a:t>
            </a:r>
            <a:r>
              <a:rPr lang="en-US" sz="2700" dirty="0" err="1">
                <a:solidFill>
                  <a:schemeClr val="tx1">
                    <a:lumMod val="95000"/>
                    <a:lumOff val="5000"/>
                  </a:schemeClr>
                </a:solidFill>
                <a:latin typeface="+mj-lt"/>
                <a:cs typeface="Arial" panose="020B0604020202020204" pitchFamily="34" charset="0"/>
              </a:rPr>
              <a:t>în</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aceleași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condiții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precum</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condițiile</a:t>
            </a:r>
            <a:r>
              <a:rPr lang="en-US" sz="2700" dirty="0">
                <a:solidFill>
                  <a:schemeClr val="tx1">
                    <a:lumMod val="95000"/>
                    <a:lumOff val="5000"/>
                  </a:schemeClr>
                </a:solidFill>
                <a:latin typeface="+mj-lt"/>
                <a:cs typeface="Arial" panose="020B0604020202020204" pitchFamily="34" charset="0"/>
              </a:rPr>
              <a:t> de </a:t>
            </a:r>
            <a:r>
              <a:rPr lang="en-US" sz="2700" dirty="0" err="1">
                <a:solidFill>
                  <a:schemeClr val="tx1">
                    <a:lumMod val="95000"/>
                    <a:lumOff val="5000"/>
                  </a:schemeClr>
                </a:solidFill>
                <a:latin typeface="+mj-lt"/>
                <a:cs typeface="Arial" panose="020B0604020202020204" pitchFamily="34" charset="0"/>
              </a:rPr>
              <a:t>livrare</a:t>
            </a:r>
            <a:r>
              <a:rPr lang="en-US" sz="2700" dirty="0">
                <a:solidFill>
                  <a:schemeClr val="tx1">
                    <a:lumMod val="95000"/>
                    <a:lumOff val="5000"/>
                  </a:schemeClr>
                </a:solidFill>
                <a:latin typeface="+mj-lt"/>
                <a:cs typeface="Arial" panose="020B0604020202020204" pitchFamily="34" charset="0"/>
              </a:rPr>
              <a:t> a </a:t>
            </a:r>
            <a:r>
              <a:rPr lang="en-US" sz="2700" dirty="0" err="1">
                <a:solidFill>
                  <a:schemeClr val="tx1">
                    <a:lumMod val="95000"/>
                    <a:lumOff val="5000"/>
                  </a:schemeClr>
                </a:solidFill>
                <a:latin typeface="+mj-lt"/>
                <a:cs typeface="Arial" panose="020B0604020202020204" pitchFamily="34" charset="0"/>
              </a:rPr>
              <a:t>produsului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nou</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dacă</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echipamentul</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este</a:t>
            </a:r>
            <a:r>
              <a:rPr lang="en-US" sz="2700" dirty="0">
                <a:solidFill>
                  <a:schemeClr val="tx1">
                    <a:lumMod val="95000"/>
                    <a:lumOff val="5000"/>
                  </a:schemeClr>
                </a:solidFill>
                <a:latin typeface="+mj-lt"/>
                <a:cs typeface="Arial" panose="020B0604020202020204" pitchFamily="34" charset="0"/>
              </a:rPr>
              <a:t> de tip </a:t>
            </a:r>
            <a:r>
              <a:rPr lang="en-US" sz="2700" dirty="0" err="1">
                <a:solidFill>
                  <a:schemeClr val="tx1">
                    <a:lumMod val="95000"/>
                    <a:lumOff val="5000"/>
                  </a:schemeClr>
                </a:solidFill>
                <a:latin typeface="+mj-lt"/>
                <a:cs typeface="Arial" panose="020B0604020202020204" pitchFamily="34" charset="0"/>
              </a:rPr>
              <a:t>echivalent</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și</a:t>
            </a:r>
            <a:r>
              <a:rPr lang="en-US" sz="2700" dirty="0">
                <a:solidFill>
                  <a:schemeClr val="tx1">
                    <a:lumMod val="95000"/>
                    <a:lumOff val="5000"/>
                  </a:schemeClr>
                </a:solidFill>
                <a:latin typeface="+mj-lt"/>
                <a:cs typeface="Arial" panose="020B0604020202020204" pitchFamily="34" charset="0"/>
              </a:rPr>
              <a:t> a </a:t>
            </a:r>
            <a:r>
              <a:rPr lang="en-US" sz="2700" dirty="0" err="1">
                <a:solidFill>
                  <a:schemeClr val="tx1">
                    <a:lumMod val="95000"/>
                    <a:lumOff val="5000"/>
                  </a:schemeClr>
                </a:solidFill>
                <a:latin typeface="+mj-lt"/>
                <a:cs typeface="Arial" panose="020B0604020202020204" pitchFamily="34" charset="0"/>
              </a:rPr>
              <a:t>îndeplinit</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aceleași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funcții</a:t>
            </a:r>
            <a:r>
              <a:rPr lang="en-US" sz="2700" dirty="0">
                <a:solidFill>
                  <a:schemeClr val="tx1">
                    <a:lumMod val="95000"/>
                    <a:lumOff val="5000"/>
                  </a:schemeClr>
                </a:solidFill>
                <a:latin typeface="+mj-lt"/>
                <a:cs typeface="Arial" panose="020B0604020202020204" pitchFamily="34" charset="0"/>
              </a:rPr>
              <a:t> ca </a:t>
            </a:r>
            <a:r>
              <a:rPr lang="en-US" sz="2700" dirty="0" err="1">
                <a:solidFill>
                  <a:schemeClr val="tx1">
                    <a:lumMod val="95000"/>
                    <a:lumOff val="5000"/>
                  </a:schemeClr>
                </a:solidFill>
                <a:latin typeface="+mj-lt"/>
                <a:cs typeface="Arial" panose="020B0604020202020204" pitchFamily="34" charset="0"/>
              </a:rPr>
              <a:t>și</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echipamentul</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nou</a:t>
            </a:r>
            <a:r>
              <a:rPr lang="en-US" sz="2700" dirty="0">
                <a:solidFill>
                  <a:schemeClr val="tx1">
                    <a:lumMod val="95000"/>
                    <a:lumOff val="5000"/>
                  </a:schemeClr>
                </a:solidFill>
                <a:latin typeface="+mj-lt"/>
                <a:cs typeface="Arial" panose="020B0604020202020204" pitchFamily="34" charset="0"/>
              </a:rPr>
              <a:t> </a:t>
            </a:r>
            <a:r>
              <a:rPr lang="en-US" sz="2700" dirty="0" err="1">
                <a:solidFill>
                  <a:schemeClr val="tx1">
                    <a:lumMod val="95000"/>
                    <a:lumOff val="5000"/>
                  </a:schemeClr>
                </a:solidFill>
                <a:latin typeface="+mj-lt"/>
                <a:cs typeface="Arial" panose="020B0604020202020204" pitchFamily="34" charset="0"/>
              </a:rPr>
              <a:t>furnizat</a:t>
            </a:r>
            <a:r>
              <a:rPr lang="en-US" sz="2700" dirty="0">
                <a:solidFill>
                  <a:schemeClr val="tx1">
                    <a:lumMod val="95000"/>
                    <a:lumOff val="5000"/>
                  </a:schemeClr>
                </a:solidFill>
                <a:latin typeface="+mj-lt"/>
                <a:cs typeface="Arial" panose="020B0604020202020204" pitchFamily="34" charset="0"/>
              </a:rPr>
              <a:t>.</a:t>
            </a:r>
            <a:endParaRPr lang="ro-MD" sz="2700" dirty="0">
              <a:solidFill>
                <a:schemeClr val="tx1">
                  <a:lumMod val="95000"/>
                  <a:lumOff val="5000"/>
                </a:schemeClr>
              </a:solidFill>
              <a:latin typeface="+mj-lt"/>
              <a:cs typeface="Arial" panose="020B0604020202020204" pitchFamily="34" charset="0"/>
            </a:endParaRPr>
          </a:p>
          <a:p>
            <a:pPr marL="0" indent="0">
              <a:buNone/>
            </a:pPr>
            <a:endParaRPr lang="en-US" sz="2700" dirty="0">
              <a:solidFill>
                <a:schemeClr val="tx1">
                  <a:lumMod val="95000"/>
                  <a:lumOff val="5000"/>
                </a:schemeClr>
              </a:solidFill>
              <a:latin typeface="+mj-lt"/>
              <a:cs typeface="Arial" panose="020B0604020202020204" pitchFamily="34" charset="0"/>
            </a:endParaRPr>
          </a:p>
        </p:txBody>
      </p:sp>
      <p:sp>
        <p:nvSpPr>
          <p:cNvPr id="9" name="AutoShape 4" descr="Frigider cu doua usi Heinner HF-M207SA+, 204 l, Clasa A+, Iluminare LED,  Control mecanic, H 144 cm, Argintiu - eMAG.ro"/>
          <p:cNvSpPr>
            <a:spLocks noChangeAspect="1" noChangeArrowheads="1"/>
          </p:cNvSpPr>
          <p:nvPr/>
        </p:nvSpPr>
        <p:spPr bwMode="auto">
          <a:xfrm>
            <a:off x="233363" y="-216694"/>
            <a:ext cx="457200" cy="4572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n-US" sz="2700"/>
          </a:p>
        </p:txBody>
      </p:sp>
      <p:pic>
        <p:nvPicPr>
          <p:cNvPr id="1030" name="Picture 6" descr="Cumpără Frigider Whirlpool WTNF 923 X | ▷ ENTER.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034" y="3074229"/>
            <a:ext cx="5410962" cy="57894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igiderul vechi - Bewoman.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2287" y="3521215"/>
            <a:ext cx="3836604" cy="4895510"/>
          </a:xfrm>
          <a:prstGeom prst="rect">
            <a:avLst/>
          </a:prstGeom>
          <a:noFill/>
          <a:extLst>
            <a:ext uri="{909E8E84-426E-40DD-AFC4-6F175D3DCCD1}">
              <a14:hiddenFill xmlns:a14="http://schemas.microsoft.com/office/drawing/2010/main">
                <a:solidFill>
                  <a:srgbClr val="FFFFFF"/>
                </a:solidFill>
              </a14:hiddenFill>
            </a:ext>
          </a:extLst>
        </p:spPr>
      </p:pic>
      <p:sp>
        <p:nvSpPr>
          <p:cNvPr id="10" name="Стрелка вправо 9"/>
          <p:cNvSpPr/>
          <p:nvPr/>
        </p:nvSpPr>
        <p:spPr>
          <a:xfrm>
            <a:off x="9144000" y="4552950"/>
            <a:ext cx="2457450" cy="59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Стрелка влево 10"/>
          <p:cNvSpPr/>
          <p:nvPr/>
        </p:nvSpPr>
        <p:spPr>
          <a:xfrm>
            <a:off x="9098649" y="5353058"/>
            <a:ext cx="2419350" cy="6038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3" name="Straight Connector 2">
            <a:extLst>
              <a:ext uri="{FF2B5EF4-FFF2-40B4-BE49-F238E27FC236}">
                <a16:creationId xmlns:a16="http://schemas.microsoft.com/office/drawing/2014/main" id="{8D331A47-99F2-4859-BF34-97CD36007DA3}"/>
              </a:ext>
            </a:extLst>
          </p:cNvPr>
          <p:cNvCxnSpPr>
            <a:cxnSpLocks/>
          </p:cNvCxnSpPr>
          <p:nvPr/>
        </p:nvCxnSpPr>
        <p:spPr>
          <a:xfrm>
            <a:off x="6432332" y="3441221"/>
            <a:ext cx="0" cy="51220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42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1112</Words>
  <Application>Microsoft Office PowerPoint</Application>
  <PresentationFormat>Custom</PresentationFormat>
  <Paragraphs>48</Paragraphs>
  <Slides>11</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Calibri</vt:lpstr>
      <vt:lpstr>Times New Roman</vt:lpstr>
      <vt:lpstr>Arial</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Deşeurile de ambalaje</vt:lpstr>
      <vt:lpstr>PowerPoint Presentation</vt:lpstr>
      <vt:lpstr>Obligațiunile producătorilor/distribuitorilor</vt:lpstr>
      <vt:lpstr>Deșeuri de baterii și acumulatori (DBA)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Ideea acestui concurs este de a promova prin creație, practicile de reutilizare, reciclare și reducere a deșeurilor de plastic în rândul populației de toate vârstele din Republica Moldova.</dc:title>
  <cp:lastModifiedBy>Aurelia Bahnaru</cp:lastModifiedBy>
  <cp:revision>7</cp:revision>
  <dcterms:created xsi:type="dcterms:W3CDTF">2006-08-16T00:00:00Z</dcterms:created>
  <dcterms:modified xsi:type="dcterms:W3CDTF">2021-08-09T06:32:35Z</dcterms:modified>
  <dc:identifier>DAEjQ0v3erI</dc:identifier>
</cp:coreProperties>
</file>