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2" r:id="rId2"/>
    <p:sldId id="263" r:id="rId3"/>
    <p:sldId id="261" r:id="rId4"/>
    <p:sldId id="258" r:id="rId5"/>
    <p:sldId id="264" r:id="rId6"/>
    <p:sldId id="265" r:id="rId7"/>
    <p:sldId id="266" r:id="rId8"/>
    <p:sldId id="267" r:id="rId9"/>
    <p:sldId id="268" r:id="rId10"/>
    <p:sldId id="269" r:id="rId11"/>
    <p:sldId id="272" r:id="rId12"/>
    <p:sldId id="271" r:id="rId13"/>
    <p:sldId id="273" r:id="rId14"/>
    <p:sldId id="274" r:id="rId15"/>
    <p:sldId id="275" r:id="rId16"/>
    <p:sldId id="276" r:id="rId17"/>
    <p:sldId id="277"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7" autoAdjust="0"/>
    <p:restoredTop sz="94660"/>
  </p:normalViewPr>
  <p:slideViewPr>
    <p:cSldViewPr snapToGrid="0">
      <p:cViewPr>
        <p:scale>
          <a:sx n="83" d="100"/>
          <a:sy n="83" d="100"/>
        </p:scale>
        <p:origin x="-90"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7/5/2021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7/5/2021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ru-RU" smtClean="0"/>
              <a:t>Образец заголовка</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7/5/2021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7/5/2021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ru-RU" smtClean="0"/>
              <a:t>Образец заголовка</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7/5/2021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ru-RU" smtClean="0"/>
              <a:t>Образец заголовка</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7/5/2021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61BEF0D-F0BB-DE4B-95CE-6DB70DBA9567}" type="datetimeFigureOut">
              <a:rPr lang="en-US" dirty="0"/>
              <a:pPr/>
              <a:t>7/5/2021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7/5/2021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7/5/2021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7/5/2021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7/5/2021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ru-RU" smtClean="0"/>
              <a:t>Образец заголовка</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7/5/2021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61BEF0D-F0BB-DE4B-95CE-6DB70DBA9567}" type="datetimeFigureOut">
              <a:rPr lang="en-US" dirty="0"/>
              <a:pPr/>
              <a:t>7/5/2021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7/5/2021</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624109"/>
            <a:ext cx="8911687" cy="4396777"/>
          </a:xfrm>
        </p:spPr>
        <p:txBody>
          <a:bodyPr>
            <a:normAutofit/>
          </a:bodyPr>
          <a:lstStyle/>
          <a:p>
            <a:pPr algn="ctr"/>
            <a:r>
              <a:rPr lang="x-none" dirty="0" smtClean="0"/>
              <a:t/>
            </a:r>
            <a:br>
              <a:rPr lang="x-none" dirty="0" smtClean="0"/>
            </a:br>
            <a:r>
              <a:rPr lang="x-none" dirty="0"/>
              <a:t/>
            </a:r>
            <a:br>
              <a:rPr lang="x-none" dirty="0"/>
            </a:br>
            <a:r>
              <a:rPr lang="x-none" i="1" dirty="0" smtClean="0">
                <a:latin typeface="Times New Roman" panose="02020603050405020304" pitchFamily="18" charset="0"/>
                <a:cs typeface="Times New Roman" panose="02020603050405020304" pitchFamily="18" charset="0"/>
              </a:rPr>
              <a:t>Sistemul statistic de evidență și raportare a datelor privind gestionarea deșeurilor </a:t>
            </a:r>
            <a:br>
              <a:rPr lang="x-none" i="1" dirty="0" smtClean="0">
                <a:latin typeface="Times New Roman" panose="02020603050405020304" pitchFamily="18" charset="0"/>
                <a:cs typeface="Times New Roman" panose="02020603050405020304" pitchFamily="18" charset="0"/>
              </a:rPr>
            </a:br>
            <a:r>
              <a:rPr lang="x-none" i="1" dirty="0" smtClean="0">
                <a:latin typeface="Times New Roman" panose="02020603050405020304" pitchFamily="18" charset="0"/>
                <a:cs typeface="Times New Roman" panose="02020603050405020304" pitchFamily="18" charset="0"/>
              </a:rPr>
              <a:t>(inclusiv din plastic)</a:t>
            </a:r>
            <a:endParaRPr lang="ru-RU" i="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716631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624110"/>
            <a:ext cx="8911687" cy="2953480"/>
          </a:xfrm>
        </p:spPr>
        <p:txBody>
          <a:bodyPr>
            <a:noAutofit/>
          </a:bodyPr>
          <a:lstStyle/>
          <a:p>
            <a:pPr fontAlgn="ctr"/>
            <a:r>
              <a:rPr lang="vi-VN" sz="1800" dirty="0">
                <a:latin typeface="Times New Roman" panose="02020603050405020304" pitchFamily="18" charset="0"/>
                <a:cs typeface="Times New Roman" panose="02020603050405020304" pitchFamily="18" charset="0"/>
              </a:rPr>
              <a:t>Urmare a analizei datelor prezentate de agenții economici pentru anul 2019, Agenția de Mediu a generalizat și prezintă informațiile statistice cu privire la gestionarea deșeurilor, pentru primul an de raportare – anul 2019 prin intermediul SIA MD. Perioada de raportare a datelor privind gestionarea deșeurilor pentru anul 2019 a fost extisă pentru toți agentii economici până la finele anului 2020, de facto termenul oficial de raportare fiind 30 aprilie. Specificul raportării a inclus toate etapele de gestionare a deșeurilor de la etapa de generare a cantităților de deșeuri, specificate corespunzător după categorie și tip, conform Listei deșeurilor, până la etapa de valorificare cu specificarea codului operațiunii de valorificare.</a:t>
            </a:r>
            <a:br>
              <a:rPr lang="vi-VN" sz="1800" dirty="0">
                <a:latin typeface="Times New Roman" panose="02020603050405020304" pitchFamily="18" charset="0"/>
                <a:cs typeface="Times New Roman" panose="02020603050405020304" pitchFamily="18" charset="0"/>
              </a:rPr>
            </a:br>
            <a:r>
              <a:rPr lang="vi-VN" sz="1800" dirty="0">
                <a:latin typeface="Times New Roman" panose="02020603050405020304" pitchFamily="18" charset="0"/>
                <a:cs typeface="Times New Roman" panose="02020603050405020304" pitchFamily="18" charset="0"/>
              </a:rPr>
              <a:t>În procesul de raportare a deșeurilor în SIA MD au fost înregistrate 318 rapoarte primare de la agenții economici, ce constituie circa 50% din lista întreprinderilor care sunt pasibile de raportare. Iar întreprinderile municipale sau serviciile de autosalubritate existente în cadrul primăriilor au prezentat numai 76 rapoarte primare privind activitatea de gestionare a </a:t>
            </a:r>
            <a:r>
              <a:rPr lang="vi-VN" sz="1800" dirty="0" smtClean="0">
                <a:latin typeface="Times New Roman" panose="02020603050405020304" pitchFamily="18" charset="0"/>
                <a:cs typeface="Times New Roman" panose="02020603050405020304" pitchFamily="18" charset="0"/>
              </a:rPr>
              <a:t>deșeurilo</a:t>
            </a:r>
            <a:r>
              <a:rPr lang="en-US" sz="1800" dirty="0" smtClean="0">
                <a:latin typeface="Times New Roman" panose="02020603050405020304" pitchFamily="18" charset="0"/>
                <a:cs typeface="Times New Roman" panose="02020603050405020304" pitchFamily="18" charset="0"/>
              </a:rPr>
              <a:t>r</a:t>
            </a:r>
            <a:r>
              <a:rPr lang="vi-VN" sz="1400" dirty="0">
                <a:latin typeface="Times New Roman" panose="02020603050405020304" pitchFamily="18" charset="0"/>
                <a:cs typeface="Times New Roman" panose="02020603050405020304" pitchFamily="18" charset="0"/>
              </a:rPr>
              <a:t/>
            </a:r>
            <a:br>
              <a:rPr lang="vi-VN" sz="1400" dirty="0">
                <a:latin typeface="Times New Roman" panose="02020603050405020304" pitchFamily="18" charset="0"/>
                <a:cs typeface="Times New Roman" panose="02020603050405020304" pitchFamily="18" charset="0"/>
              </a:rPr>
            </a:br>
            <a:r>
              <a:rPr lang="ru-RU" sz="1400" dirty="0">
                <a:latin typeface="Times New Roman" panose="02020603050405020304" pitchFamily="18" charset="0"/>
                <a:cs typeface="Times New Roman" panose="02020603050405020304" pitchFamily="18" charset="0"/>
              </a:rPr>
              <a:t/>
            </a:r>
            <a:br>
              <a:rPr lang="ru-RU" sz="1400" dirty="0">
                <a:latin typeface="Times New Roman" panose="02020603050405020304" pitchFamily="18" charset="0"/>
                <a:cs typeface="Times New Roman" panose="02020603050405020304" pitchFamily="18" charset="0"/>
              </a:rPr>
            </a:br>
            <a:endParaRPr lang="ru-RU" sz="14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2606040" y="4274820"/>
            <a:ext cx="8967152" cy="2882272"/>
          </a:xfrm>
        </p:spPr>
        <p:txBody>
          <a:bodyPr>
            <a:normAutofit/>
          </a:bodyPr>
          <a:lstStyle/>
          <a:p>
            <a:pPr marL="0" indent="0">
              <a:buNone/>
            </a:pPr>
            <a:r>
              <a:rPr lang="vi-VN" b="1" i="1" dirty="0">
                <a:solidFill>
                  <a:schemeClr val="tx1"/>
                </a:solidFill>
                <a:latin typeface="Times New Roman" panose="02020603050405020304" pitchFamily="18" charset="0"/>
                <a:cs typeface="Times New Roman" panose="02020603050405020304" pitchFamily="18" charset="0"/>
              </a:rPr>
              <a:t>GENERAREA DEȘEURILOR.</a:t>
            </a:r>
            <a:r>
              <a:rPr lang="vi-VN" dirty="0">
                <a:solidFill>
                  <a:schemeClr val="tx1"/>
                </a:solidFill>
                <a:latin typeface="Times New Roman" panose="02020603050405020304" pitchFamily="18" charset="0"/>
                <a:cs typeface="Times New Roman" panose="02020603050405020304" pitchFamily="18" charset="0"/>
              </a:rPr>
              <a:t> În conformitate cu datele prezentate de către agenții economici prin SIA MD, în anul 2019 au fost generate 627,2 mii tone de deșeuri, din care deșeuri periculoase 534,4 tone. Cea mai mare parte din deșeurile generate constituie deșeurile municipale 528,2 mii tone, urmate de deșeurile din ambalaje – 39,4 mii tone, deșeuri care provin de la stațiile de epurare a apelor reziduale – 25,2 mii tone, deșeurile din sectorul agroindustrial -16,9 mii tone și alte deșeuri cu cantități mai mici rezultate din alte activități</a:t>
            </a:r>
            <a:endParaRPr lang="ru-RU" dirty="0">
              <a:solidFill>
                <a:schemeClr val="tx1"/>
              </a:solidFill>
            </a:endParaRPr>
          </a:p>
        </p:txBody>
      </p:sp>
    </p:spTree>
    <p:extLst>
      <p:ext uri="{BB962C8B-B14F-4D97-AF65-F5344CB8AC3E}">
        <p14:creationId xmlns:p14="http://schemas.microsoft.com/office/powerpoint/2010/main" val="37278745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78575" y="4476020"/>
            <a:ext cx="8911687" cy="1280890"/>
          </a:xfrm>
        </p:spPr>
        <p:txBody>
          <a:bodyPr>
            <a:noAutofit/>
          </a:bodyPr>
          <a:lstStyle/>
          <a:p>
            <a:r>
              <a:rPr lang="vi-VN" sz="1400" dirty="0">
                <a:solidFill>
                  <a:schemeClr val="tx1"/>
                </a:solidFill>
                <a:latin typeface="Times New Roman" panose="02020603050405020304" pitchFamily="18" charset="0"/>
                <a:cs typeface="Times New Roman" panose="02020603050405020304" pitchFamily="18" charset="0"/>
              </a:rPr>
              <a:t>Aproximativ 84% din totalul deşeurilor generate în Republica Moldova în anul 2019 reprezintă „deşeuri municipale" – deşeuri menagere generate, în principal, de gospodării urmate de întreprinderile industriale și de instituțiile publice și sociale, precum şcolile, grădinițele şi spitalele. Ele sunt constituite din deșeurile menagere și deșeurile asimilabile, care sunt colectate separat și deșeurile municipale amestecate. Astfel, din deșeurile municipale generate, 91,4% constituie deșeurile municipale amestecate și numai 7,2% din deșeurile municipale sunt stocate separat.</a:t>
            </a:r>
            <a:endParaRPr lang="ru-RU" sz="1400" dirty="0">
              <a:solidFill>
                <a:schemeClr val="tx1"/>
              </a:solidFill>
              <a:latin typeface="Times New Roman" panose="02020603050405020304" pitchFamily="18" charset="0"/>
              <a:cs typeface="Times New Roman" panose="02020603050405020304" pitchFamily="18" charset="0"/>
            </a:endParaRPr>
          </a:p>
        </p:txBody>
      </p:sp>
      <p:pic>
        <p:nvPicPr>
          <p:cNvPr id="3075"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93030" y="430530"/>
            <a:ext cx="7484806" cy="377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85385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35725" y="4521740"/>
            <a:ext cx="8911687" cy="1280890"/>
          </a:xfrm>
        </p:spPr>
        <p:txBody>
          <a:bodyPr>
            <a:noAutofit/>
          </a:bodyPr>
          <a:lstStyle/>
          <a:p>
            <a:pPr fontAlgn="ctr"/>
            <a:r>
              <a:rPr lang="vi-VN" sz="1400" dirty="0">
                <a:solidFill>
                  <a:schemeClr val="tx1"/>
                </a:solidFill>
                <a:latin typeface="Times New Roman" panose="02020603050405020304" pitchFamily="18" charset="0"/>
                <a:cs typeface="Times New Roman" panose="02020603050405020304" pitchFamily="18" charset="0"/>
              </a:rPr>
              <a:t>Deșeurile depozitate separat în majoritatea cazurilor fac parte din deșeurile care provin din ambalaje. Conform datelor raportate, în anul 2019 au fost generate 39,4 mii tone de deșeuri de ambalaje. Din acestea 50,1% revin ambalajelor din sticlă, 27,4% - ambalajelor din plastic urmate de ambalajele din hîrtie și carton – 20,4%, celelalte constituind deșeurile din alte tipuri de ambalaje – 2,1%.</a:t>
            </a:r>
            <a:endParaRPr lang="ru-RU" sz="1400" dirty="0">
              <a:solidFill>
                <a:schemeClr val="tx1"/>
              </a:solidFill>
              <a:latin typeface="Times New Roman" panose="02020603050405020304" pitchFamily="18" charset="0"/>
              <a:cs typeface="Times New Roman" panose="02020603050405020304" pitchFamily="18" charset="0"/>
            </a:endParaRPr>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69483" y="521970"/>
            <a:ext cx="8709039" cy="377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490562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1485" y="1207040"/>
            <a:ext cx="8911687" cy="5068030"/>
          </a:xfrm>
        </p:spPr>
        <p:txBody>
          <a:bodyPr>
            <a:noAutofit/>
          </a:bodyPr>
          <a:lstStyle/>
          <a:p>
            <a:pPr fontAlgn="ctr"/>
            <a:r>
              <a:rPr lang="vi-VN" sz="1800" b="1" i="1" dirty="0">
                <a:solidFill>
                  <a:schemeClr val="tx1"/>
                </a:solidFill>
                <a:latin typeface="Times New Roman" panose="02020603050405020304" pitchFamily="18" charset="0"/>
                <a:cs typeface="Times New Roman" panose="02020603050405020304" pitchFamily="18" charset="0"/>
              </a:rPr>
              <a:t>COLECTAREA DEȘEURILOR.  </a:t>
            </a:r>
            <a:r>
              <a:rPr lang="vi-VN" sz="1800" dirty="0">
                <a:solidFill>
                  <a:schemeClr val="tx1"/>
                </a:solidFill>
                <a:latin typeface="Times New Roman" panose="02020603050405020304" pitchFamily="18" charset="0"/>
                <a:cs typeface="Times New Roman" panose="02020603050405020304" pitchFamily="18" charset="0"/>
              </a:rPr>
              <a:t>Pentru anul 2019, întreprinderile municipale și serviciile de autosalubritate care activează în cadrul primăriilor, au raportat în SIA MD colectarea a 586,3 mii tone de deșeuri. Ponderea cea mai mare în totalul deșeurilor colectate revine deșeurilor municipale care au constituit 89,8%, alte categorii de deșeuri reprezentând numai 10,8%. Deșeurile din tratarea apelor uzate care reprezintă nămolurile în urma procesului de epurare a apelor uzate au constituit 25,2 mii tone și au fost raportate de către S.A. Apă Canal și filialele acesteia. Deșeurile din construcții și demolări au fost colectate în cantitate de 10,5 mii tone, din care cea mai mare parte constituie metalele, inclusiv aliajele lor cu o cantitate de 8,4 mii tone. Pentru ambalaje și deșeuri din ambalaje cea mai mare parte revine ambalajelor din materiale plastice – 7,4 mii tone colectate. Deșeurile din prepararea și prelucrarea fructelor, legumelor, cerialelor reprezintă cea mai mare parte din deșeurile agricole colectate – 4,5 mii tone.</a:t>
            </a:r>
            <a:br>
              <a:rPr lang="vi-VN" sz="1800" dirty="0">
                <a:solidFill>
                  <a:schemeClr val="tx1"/>
                </a:solidFill>
                <a:latin typeface="Times New Roman" panose="02020603050405020304" pitchFamily="18" charset="0"/>
                <a:cs typeface="Times New Roman" panose="02020603050405020304" pitchFamily="18" charset="0"/>
              </a:rPr>
            </a:br>
            <a:r>
              <a:rPr lang="vi-VN" sz="1800" dirty="0">
                <a:solidFill>
                  <a:schemeClr val="tx1"/>
                </a:solidFill>
                <a:latin typeface="Times New Roman" panose="02020603050405020304" pitchFamily="18" charset="0"/>
                <a:cs typeface="Times New Roman" panose="02020603050405020304" pitchFamily="18" charset="0"/>
              </a:rPr>
              <a:t>Este de menționat că în anul 2019 au fost colectate 2,7 mii tone de baterii și acumulatori, care aproximativ în totalitate reprezintă baterii cu plumb - 2,6 mii tone.</a:t>
            </a:r>
            <a:br>
              <a:rPr lang="vi-VN" sz="1800" dirty="0">
                <a:solidFill>
                  <a:schemeClr val="tx1"/>
                </a:solidFill>
                <a:latin typeface="Times New Roman" panose="02020603050405020304" pitchFamily="18" charset="0"/>
                <a:cs typeface="Times New Roman" panose="02020603050405020304" pitchFamily="18" charset="0"/>
              </a:rPr>
            </a:br>
            <a:endParaRPr lang="ru-RU" sz="1800"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58828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58585" y="4933220"/>
            <a:ext cx="8911687" cy="1280890"/>
          </a:xfrm>
        </p:spPr>
        <p:txBody>
          <a:bodyPr>
            <a:normAutofit/>
          </a:bodyPr>
          <a:lstStyle/>
          <a:p>
            <a:r>
              <a:rPr lang="en-US" sz="1400" dirty="0">
                <a:solidFill>
                  <a:schemeClr val="tx1"/>
                </a:solidFill>
                <a:latin typeface="Times New Roman" panose="02020603050405020304" pitchFamily="18" charset="0"/>
                <a:cs typeface="Times New Roman" panose="02020603050405020304" pitchFamily="18" charset="0"/>
              </a:rPr>
              <a:t> De </a:t>
            </a:r>
            <a:r>
              <a:rPr lang="en-US" sz="1400" dirty="0" err="1">
                <a:solidFill>
                  <a:schemeClr val="tx1"/>
                </a:solidFill>
                <a:latin typeface="Times New Roman" panose="02020603050405020304" pitchFamily="18" charset="0"/>
                <a:cs typeface="Times New Roman" panose="02020603050405020304" pitchFamily="18" charset="0"/>
              </a:rPr>
              <a:t>cele</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mai</a:t>
            </a:r>
            <a:r>
              <a:rPr lang="en-US" sz="1400" dirty="0">
                <a:solidFill>
                  <a:schemeClr val="tx1"/>
                </a:solidFill>
                <a:latin typeface="Times New Roman" panose="02020603050405020304" pitchFamily="18" charset="0"/>
                <a:cs typeface="Times New Roman" panose="02020603050405020304" pitchFamily="18" charset="0"/>
              </a:rPr>
              <a:t> dese </a:t>
            </a:r>
            <a:r>
              <a:rPr lang="en-US" sz="1400" dirty="0" err="1">
                <a:solidFill>
                  <a:schemeClr val="tx1"/>
                </a:solidFill>
                <a:latin typeface="Times New Roman" panose="02020603050405020304" pitchFamily="18" charset="0"/>
                <a:cs typeface="Times New Roman" panose="02020603050405020304" pitchFamily="18" charset="0"/>
              </a:rPr>
              <a:t>ori</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deșeurile</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colectate</a:t>
            </a:r>
            <a:r>
              <a:rPr lang="en-US" sz="1400" dirty="0">
                <a:solidFill>
                  <a:schemeClr val="tx1"/>
                </a:solidFill>
                <a:latin typeface="Times New Roman" panose="02020603050405020304" pitchFamily="18" charset="0"/>
                <a:cs typeface="Times New Roman" panose="02020603050405020304" pitchFamily="18" charset="0"/>
              </a:rPr>
              <a:t> au </a:t>
            </a:r>
            <a:r>
              <a:rPr lang="en-US" sz="1400" dirty="0" err="1">
                <a:solidFill>
                  <a:schemeClr val="tx1"/>
                </a:solidFill>
                <a:latin typeface="Times New Roman" panose="02020603050405020304" pitchFamily="18" charset="0"/>
                <a:cs typeface="Times New Roman" panose="02020603050405020304" pitchFamily="18" charset="0"/>
              </a:rPr>
              <a:t>fost</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transportate</a:t>
            </a:r>
            <a:r>
              <a:rPr lang="en-US" sz="1400" dirty="0">
                <a:solidFill>
                  <a:schemeClr val="tx1"/>
                </a:solidFill>
                <a:latin typeface="Times New Roman" panose="02020603050405020304" pitchFamily="18" charset="0"/>
                <a:cs typeface="Times New Roman" panose="02020603050405020304" pitchFamily="18" charset="0"/>
              </a:rPr>
              <a:t> la </a:t>
            </a:r>
            <a:r>
              <a:rPr lang="en-US" sz="1400" dirty="0" err="1">
                <a:solidFill>
                  <a:schemeClr val="tx1"/>
                </a:solidFill>
                <a:latin typeface="Times New Roman" panose="02020603050405020304" pitchFamily="18" charset="0"/>
                <a:cs typeface="Times New Roman" panose="02020603050405020304" pitchFamily="18" charset="0"/>
              </a:rPr>
              <a:t>depozitele</a:t>
            </a:r>
            <a:r>
              <a:rPr lang="en-US" sz="1400" dirty="0">
                <a:solidFill>
                  <a:schemeClr val="tx1"/>
                </a:solidFill>
                <a:latin typeface="Times New Roman" panose="02020603050405020304" pitchFamily="18" charset="0"/>
                <a:cs typeface="Times New Roman" panose="02020603050405020304" pitchFamily="18" charset="0"/>
              </a:rPr>
              <a:t> de </a:t>
            </a:r>
            <a:r>
              <a:rPr lang="en-US" sz="1400" dirty="0" err="1">
                <a:solidFill>
                  <a:schemeClr val="tx1"/>
                </a:solidFill>
                <a:latin typeface="Times New Roman" panose="02020603050405020304" pitchFamily="18" charset="0"/>
                <a:cs typeface="Times New Roman" panose="02020603050405020304" pitchFamily="18" charset="0"/>
              </a:rPr>
              <a:t>deșeuri</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pentru</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deșeurile</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municipale</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cota</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deșeurilor</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transportate</a:t>
            </a:r>
            <a:r>
              <a:rPr lang="en-US" sz="1400" dirty="0">
                <a:solidFill>
                  <a:schemeClr val="tx1"/>
                </a:solidFill>
                <a:latin typeface="Times New Roman" panose="02020603050405020304" pitchFamily="18" charset="0"/>
                <a:cs typeface="Times New Roman" panose="02020603050405020304" pitchFamily="18" charset="0"/>
              </a:rPr>
              <a:t> la </a:t>
            </a:r>
            <a:r>
              <a:rPr lang="en-US" sz="1400" dirty="0" err="1">
                <a:solidFill>
                  <a:schemeClr val="tx1"/>
                </a:solidFill>
                <a:latin typeface="Times New Roman" panose="02020603050405020304" pitchFamily="18" charset="0"/>
                <a:cs typeface="Times New Roman" panose="02020603050405020304" pitchFamily="18" charset="0"/>
              </a:rPr>
              <a:t>depozitele</a:t>
            </a:r>
            <a:r>
              <a:rPr lang="en-US" sz="1400" dirty="0">
                <a:solidFill>
                  <a:schemeClr val="tx1"/>
                </a:solidFill>
                <a:latin typeface="Times New Roman" panose="02020603050405020304" pitchFamily="18" charset="0"/>
                <a:cs typeface="Times New Roman" panose="02020603050405020304" pitchFamily="18" charset="0"/>
              </a:rPr>
              <a:t> de </a:t>
            </a:r>
            <a:r>
              <a:rPr lang="en-US" sz="1400" dirty="0" err="1">
                <a:solidFill>
                  <a:schemeClr val="tx1"/>
                </a:solidFill>
                <a:latin typeface="Times New Roman" panose="02020603050405020304" pitchFamily="18" charset="0"/>
                <a:cs typeface="Times New Roman" panose="02020603050405020304" pitchFamily="18" charset="0"/>
              </a:rPr>
              <a:t>deșeuri</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fiind</a:t>
            </a:r>
            <a:r>
              <a:rPr lang="en-US" sz="1400" dirty="0">
                <a:solidFill>
                  <a:schemeClr val="tx1"/>
                </a:solidFill>
                <a:latin typeface="Times New Roman" panose="02020603050405020304" pitchFamily="18" charset="0"/>
                <a:cs typeface="Times New Roman" panose="02020603050405020304" pitchFamily="18" charset="0"/>
              </a:rPr>
              <a:t> de 100%. </a:t>
            </a:r>
            <a:r>
              <a:rPr lang="en-US" sz="1400" dirty="0" err="1">
                <a:solidFill>
                  <a:schemeClr val="tx1"/>
                </a:solidFill>
                <a:latin typeface="Times New Roman" panose="02020603050405020304" pitchFamily="18" charset="0"/>
                <a:cs typeface="Times New Roman" panose="02020603050405020304" pitchFamily="18" charset="0"/>
              </a:rPr>
              <a:t>Celelate</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deșeuri</a:t>
            </a:r>
            <a:r>
              <a:rPr lang="en-US" sz="1400" dirty="0">
                <a:solidFill>
                  <a:schemeClr val="tx1"/>
                </a:solidFill>
                <a:latin typeface="Times New Roman" panose="02020603050405020304" pitchFamily="18" charset="0"/>
                <a:cs typeface="Times New Roman" panose="02020603050405020304" pitchFamily="18" charset="0"/>
              </a:rPr>
              <a:t> au </a:t>
            </a:r>
            <a:r>
              <a:rPr lang="en-US" sz="1400" dirty="0" err="1">
                <a:solidFill>
                  <a:schemeClr val="tx1"/>
                </a:solidFill>
                <a:latin typeface="Times New Roman" panose="02020603050405020304" pitchFamily="18" charset="0"/>
                <a:cs typeface="Times New Roman" panose="02020603050405020304" pitchFamily="18" charset="0"/>
              </a:rPr>
              <a:t>fost</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colectate</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și</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depozitate</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temporar</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înaintea</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altor</a:t>
            </a:r>
            <a:r>
              <a:rPr lang="en-US" sz="1400" dirty="0">
                <a:solidFill>
                  <a:schemeClr val="tx1"/>
                </a:solidFill>
                <a:latin typeface="Times New Roman" panose="02020603050405020304" pitchFamily="18" charset="0"/>
                <a:cs typeface="Times New Roman" panose="02020603050405020304" pitchFamily="18" charset="0"/>
              </a:rPr>
              <a:t> </a:t>
            </a:r>
            <a:r>
              <a:rPr lang="en-US" sz="1400" dirty="0" err="1">
                <a:solidFill>
                  <a:schemeClr val="tx1"/>
                </a:solidFill>
                <a:latin typeface="Times New Roman" panose="02020603050405020304" pitchFamily="18" charset="0"/>
                <a:cs typeface="Times New Roman" panose="02020603050405020304" pitchFamily="18" charset="0"/>
              </a:rPr>
              <a:t>operațiuni</a:t>
            </a:r>
            <a:r>
              <a:rPr lang="en-US" sz="1400" dirty="0">
                <a:solidFill>
                  <a:schemeClr val="tx1"/>
                </a:solidFill>
                <a:latin typeface="Times New Roman" panose="02020603050405020304" pitchFamily="18" charset="0"/>
                <a:cs typeface="Times New Roman" panose="02020603050405020304" pitchFamily="18" charset="0"/>
              </a:rPr>
              <a:t> de </a:t>
            </a:r>
            <a:r>
              <a:rPr lang="en-US" sz="1400" dirty="0" err="1">
                <a:solidFill>
                  <a:schemeClr val="tx1"/>
                </a:solidFill>
                <a:latin typeface="Times New Roman" panose="02020603050405020304" pitchFamily="18" charset="0"/>
                <a:cs typeface="Times New Roman" panose="02020603050405020304" pitchFamily="18" charset="0"/>
              </a:rPr>
              <a:t>gestionare</a:t>
            </a:r>
            <a:r>
              <a:rPr lang="en-US" sz="1400" dirty="0">
                <a:solidFill>
                  <a:schemeClr val="tx1"/>
                </a:solidFill>
                <a:latin typeface="Times New Roman" panose="02020603050405020304" pitchFamily="18" charset="0"/>
                <a:cs typeface="Times New Roman" panose="02020603050405020304" pitchFamily="18" charset="0"/>
              </a:rPr>
              <a:t> a </a:t>
            </a:r>
            <a:r>
              <a:rPr lang="en-US" sz="1400" dirty="0" err="1">
                <a:solidFill>
                  <a:schemeClr val="tx1"/>
                </a:solidFill>
                <a:latin typeface="Times New Roman" panose="02020603050405020304" pitchFamily="18" charset="0"/>
                <a:cs typeface="Times New Roman" panose="02020603050405020304" pitchFamily="18" charset="0"/>
              </a:rPr>
              <a:t>deșeurilor</a:t>
            </a:r>
            <a:r>
              <a:rPr lang="en-US" sz="1400" dirty="0">
                <a:solidFill>
                  <a:schemeClr val="tx1"/>
                </a:solidFill>
                <a:latin typeface="Times New Roman" panose="02020603050405020304" pitchFamily="18" charset="0"/>
                <a:cs typeface="Times New Roman" panose="02020603050405020304" pitchFamily="18" charset="0"/>
              </a:rPr>
              <a:t>.</a:t>
            </a:r>
            <a:endParaRPr lang="ru-RU" sz="1400" dirty="0">
              <a:solidFill>
                <a:schemeClr val="tx1"/>
              </a:solidFill>
              <a:latin typeface="Times New Roman" panose="02020603050405020304" pitchFamily="18" charset="0"/>
              <a:cs typeface="Times New Roman" panose="02020603050405020304" pitchFamily="18" charset="0"/>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74827" y="910590"/>
            <a:ext cx="7812652" cy="377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05855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pPr fontAlgn="ctr"/>
            <a:r>
              <a:rPr lang="vi-VN" sz="1400" b="1" i="1" dirty="0">
                <a:latin typeface="Times New Roman" panose="02020603050405020304" pitchFamily="18" charset="0"/>
                <a:cs typeface="Times New Roman" panose="02020603050405020304" pitchFamily="18" charset="0"/>
              </a:rPr>
              <a:t>VALORIFICAREA DEȘEURILOR.  </a:t>
            </a:r>
            <a:r>
              <a:rPr lang="vi-VN" sz="1400" dirty="0">
                <a:latin typeface="Times New Roman" panose="02020603050405020304" pitchFamily="18" charset="0"/>
                <a:cs typeface="Times New Roman" panose="02020603050405020304" pitchFamily="18" charset="0"/>
              </a:rPr>
              <a:t>Etapa de valorificare a deșeurilor include mai multe operațiuni, de la reciclare cu transformarea deșeurilor în produse, materiale sau substanțe, pentru a-și îndeplini funcția inițială sau pentru alte scopuri, până la operațiuni specifice unor activități speciale cum ar fi operațiunea de rerafinarea petrolului.</a:t>
            </a:r>
            <a:br>
              <a:rPr lang="vi-VN" sz="1400" dirty="0">
                <a:latin typeface="Times New Roman" panose="02020603050405020304" pitchFamily="18" charset="0"/>
                <a:cs typeface="Times New Roman" panose="02020603050405020304" pitchFamily="18" charset="0"/>
              </a:rPr>
            </a:br>
            <a:r>
              <a:rPr lang="vi-VN" sz="1400" dirty="0">
                <a:latin typeface="Times New Roman" panose="02020603050405020304" pitchFamily="18" charset="0"/>
                <a:cs typeface="Times New Roman" panose="02020603050405020304" pitchFamily="18" charset="0"/>
              </a:rPr>
              <a:t>Potrivit datelor raportate prin SIA MD de către agenții economici, în Republica Moldova în anul 2019 au fost valorificate 40,9 mii tone de deșeuri.</a:t>
            </a:r>
            <a:br>
              <a:rPr lang="vi-VN" sz="1400" dirty="0">
                <a:latin typeface="Times New Roman" panose="02020603050405020304" pitchFamily="18" charset="0"/>
                <a:cs typeface="Times New Roman" panose="02020603050405020304" pitchFamily="18" charset="0"/>
              </a:rPr>
            </a:br>
            <a:endParaRPr lang="ru-RU" sz="1400" dirty="0">
              <a:latin typeface="Times New Roman" panose="02020603050405020304" pitchFamily="18" charset="0"/>
              <a:cs typeface="Times New Roman" panose="02020603050405020304" pitchFamily="18" charset="0"/>
            </a:endParaRPr>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546701" y="1744980"/>
            <a:ext cx="6680384" cy="377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2491740" y="5574149"/>
            <a:ext cx="8755380" cy="1169551"/>
          </a:xfrm>
          <a:prstGeom prst="rect">
            <a:avLst/>
          </a:prstGeom>
        </p:spPr>
        <p:txBody>
          <a:bodyPr wrap="square">
            <a:spAutoFit/>
          </a:bodyPr>
          <a:lstStyle/>
          <a:p>
            <a:pPr fontAlgn="ctr"/>
            <a:r>
              <a:rPr lang="vi-VN" sz="1400" dirty="0">
                <a:latin typeface="Times New Roman" panose="02020603050405020304" pitchFamily="18" charset="0"/>
                <a:cs typeface="Times New Roman" panose="02020603050405020304" pitchFamily="18" charset="0"/>
              </a:rPr>
              <a:t>Cantitatea cea mai mare de deșeuri valorificate revine ambalajelor și deșeurilor din ambalaje – 29,8 mii tone, din care circa 49% constituie ambalaje din sticlă. Prezența pe teritoriul țării a întreprinderilor care produc ambalaje din sticlă favorizează buna gestionare a ambalajelor din sticlă și valorificarea acestora. Aceiași situație se atestă și pentru ambalaje din hârtie și carton care sunt valorificate de către întreprinderile din domeniul fabricării celulozei, hârtiei și cartonului</a:t>
            </a:r>
            <a:r>
              <a:rPr lang="vi-VN" sz="1400" dirty="0" smtClean="0">
                <a:latin typeface="Times New Roman" panose="02020603050405020304" pitchFamily="18" charset="0"/>
                <a:cs typeface="Times New Roman" panose="02020603050405020304" pitchFamily="18" charset="0"/>
              </a:rPr>
              <a:t>.</a:t>
            </a:r>
            <a:endParaRPr lang="vi-VN" sz="1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19907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92925" y="624110"/>
            <a:ext cx="8911687" cy="553180"/>
          </a:xfrm>
        </p:spPr>
        <p:txBody>
          <a:bodyPr>
            <a:noAutofit/>
          </a:bodyPr>
          <a:lstStyle/>
          <a:p>
            <a:pPr fontAlgn="ctr"/>
            <a:r>
              <a:rPr lang="ro-MO" sz="1400" dirty="0">
                <a:latin typeface="Times New Roman" panose="02020603050405020304" pitchFamily="18" charset="0"/>
                <a:cs typeface="Times New Roman" panose="02020603050405020304" pitchFamily="18" charset="0"/>
              </a:rPr>
              <a:t>Potrivit datelor raportate prin SIA MD în anul 2019 au fost exportate 17,4 mii tone de deșeuri de diferite categorii.</a:t>
            </a:r>
            <a:br>
              <a:rPr lang="ro-MO" sz="1400" dirty="0">
                <a:latin typeface="Times New Roman" panose="02020603050405020304" pitchFamily="18" charset="0"/>
                <a:cs typeface="Times New Roman" panose="02020603050405020304" pitchFamily="18" charset="0"/>
              </a:rPr>
            </a:br>
            <a:r>
              <a:rPr lang="ro-MO" sz="1400" dirty="0">
                <a:latin typeface="Times New Roman" panose="02020603050405020304" pitchFamily="18" charset="0"/>
                <a:cs typeface="Times New Roman" panose="02020603050405020304" pitchFamily="18" charset="0"/>
              </a:rPr>
              <a:t/>
            </a:r>
            <a:br>
              <a:rPr lang="ro-MO" sz="1400" dirty="0">
                <a:latin typeface="Times New Roman" panose="02020603050405020304" pitchFamily="18" charset="0"/>
                <a:cs typeface="Times New Roman" panose="02020603050405020304" pitchFamily="18" charset="0"/>
              </a:rPr>
            </a:br>
            <a:endParaRPr lang="ru-RU" sz="1400" dirty="0">
              <a:latin typeface="Times New Roman" panose="02020603050405020304" pitchFamily="18" charset="0"/>
              <a:cs typeface="Times New Roman" panose="02020603050405020304" pitchFamily="18" charset="0"/>
            </a:endParaRPr>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70959" y="956310"/>
            <a:ext cx="8300447" cy="3778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Прямоугольник 3"/>
          <p:cNvSpPr/>
          <p:nvPr/>
        </p:nvSpPr>
        <p:spPr>
          <a:xfrm>
            <a:off x="2499360" y="4865431"/>
            <a:ext cx="8690610" cy="1384995"/>
          </a:xfrm>
          <a:prstGeom prst="rect">
            <a:avLst/>
          </a:prstGeom>
        </p:spPr>
        <p:txBody>
          <a:bodyPr wrap="square">
            <a:spAutoFit/>
          </a:bodyPr>
          <a:lstStyle/>
          <a:p>
            <a:pPr fontAlgn="ctr"/>
            <a:r>
              <a:rPr lang="vi-VN" sz="1400" dirty="0">
                <a:latin typeface="Times New Roman" panose="02020603050405020304" pitchFamily="18" charset="0"/>
                <a:cs typeface="Times New Roman" panose="02020603050405020304" pitchFamily="18" charset="0"/>
              </a:rPr>
              <a:t>Cele mai mari cantități de deșeuri exportate din țara noastră au constituit exportul de deșeuri din metale care au însumat circa 8,8 mii tone, aluminiului revenid 4,2 mii tone. Deșeurile din ambalaje și mai exact deșeurile din ambalaje de hîrtie și carton au fost exportate în valoare de 6,8 mii tone iar cele din materiale plastice în valoare de 0,4 mii tone.</a:t>
            </a:r>
          </a:p>
          <a:p>
            <a:pPr fontAlgn="ctr"/>
            <a:r>
              <a:rPr lang="vi-VN" sz="1400" dirty="0">
                <a:latin typeface="Times New Roman" panose="02020603050405020304" pitchFamily="18" charset="0"/>
                <a:cs typeface="Times New Roman" panose="02020603050405020304" pitchFamily="18" charset="0"/>
              </a:rPr>
              <a:t>În conformitate cu datele raportate de către agenții economici exportatori de deșeuri, deșeurile au fost exportate de cele mai dese ori în țările din Uniunea Europeană.</a:t>
            </a:r>
          </a:p>
        </p:txBody>
      </p:sp>
    </p:spTree>
    <p:extLst>
      <p:ext uri="{BB962C8B-B14F-4D97-AF65-F5344CB8AC3E}">
        <p14:creationId xmlns:p14="http://schemas.microsoft.com/office/powerpoint/2010/main" val="335037507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81445" y="2384330"/>
            <a:ext cx="8911687" cy="1280890"/>
          </a:xfrm>
        </p:spPr>
        <p:txBody>
          <a:bodyPr>
            <a:normAutofit/>
          </a:bodyPr>
          <a:lstStyle/>
          <a:p>
            <a:r>
              <a:rPr lang="en-US" sz="5400" dirty="0" err="1" smtClean="0">
                <a:latin typeface="Times New Roman" panose="02020603050405020304" pitchFamily="18" charset="0"/>
                <a:cs typeface="Times New Roman" panose="02020603050405020304" pitchFamily="18" charset="0"/>
              </a:rPr>
              <a:t>Mul</a:t>
            </a:r>
            <a:r>
              <a:rPr lang="ro-RO" sz="5400" dirty="0" smtClean="0">
                <a:latin typeface="Times New Roman" panose="02020603050405020304" pitchFamily="18" charset="0"/>
                <a:cs typeface="Times New Roman" panose="02020603050405020304" pitchFamily="18" charset="0"/>
              </a:rPr>
              <a:t>țumesc pentru atenție!</a:t>
            </a:r>
            <a:endParaRPr lang="ru-RU" sz="5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903709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 name="Рисунок 55"/>
          <p:cNvPicPr>
            <a:picLocks noChangeAspect="1"/>
          </p:cNvPicPr>
          <p:nvPr/>
        </p:nvPicPr>
        <p:blipFill>
          <a:blip r:embed="rId2"/>
          <a:stretch>
            <a:fillRect/>
          </a:stretch>
        </p:blipFill>
        <p:spPr>
          <a:xfrm>
            <a:off x="1642533" y="465667"/>
            <a:ext cx="10289871" cy="4727040"/>
          </a:xfrm>
          <a:prstGeom prst="rect">
            <a:avLst/>
          </a:prstGeom>
        </p:spPr>
      </p:pic>
    </p:spTree>
    <p:extLst>
      <p:ext uri="{BB962C8B-B14F-4D97-AF65-F5344CB8AC3E}">
        <p14:creationId xmlns:p14="http://schemas.microsoft.com/office/powerpoint/2010/main" val="31537938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C:\Users\admin\Desktop\Безымянный.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7092" y="1234440"/>
            <a:ext cx="13407336" cy="6537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362447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778139" y="788645"/>
            <a:ext cx="10303212" cy="4672817"/>
          </a:xfrm>
          <a:prstGeom prst="rect">
            <a:avLst/>
          </a:prstGeom>
        </p:spPr>
      </p:pic>
      <p:sp>
        <p:nvSpPr>
          <p:cNvPr id="5" name="Заголовок 4"/>
          <p:cNvSpPr>
            <a:spLocks noGrp="1"/>
          </p:cNvSpPr>
          <p:nvPr>
            <p:ph type="title"/>
          </p:nvPr>
        </p:nvSpPr>
        <p:spPr>
          <a:xfrm>
            <a:off x="1970158" y="5653310"/>
            <a:ext cx="8911687" cy="872181"/>
          </a:xfrm>
        </p:spPr>
        <p:txBody>
          <a:bodyPr>
            <a:noAutofit/>
          </a:bodyPr>
          <a:lstStyle/>
          <a:p>
            <a:r>
              <a:rPr lang="ro-RO" sz="1000" dirty="0"/>
              <a:t>Sistemul </a:t>
            </a:r>
            <a:r>
              <a:rPr lang="ro-RO" sz="1000" dirty="0" smtClean="0"/>
              <a:t>SIA MD se </a:t>
            </a:r>
            <a:r>
              <a:rPr lang="ro-RO" sz="1000" dirty="0"/>
              <a:t>bazează pe o procedură de validare de-a lungul lanțului </a:t>
            </a:r>
            <a:r>
              <a:rPr lang="ro-RO" sz="1000" dirty="0" smtClean="0"/>
              <a:t>valoric: producătorul </a:t>
            </a:r>
            <a:r>
              <a:rPr lang="ro-RO" sz="1000" dirty="0"/>
              <a:t>sau transportatorul deșeurilor înregistrează datele în sistem, </a:t>
            </a:r>
            <a:r>
              <a:rPr lang="ro-RO" sz="1000" dirty="0" smtClean="0"/>
              <a:t>iar destinatarul </a:t>
            </a:r>
            <a:r>
              <a:rPr lang="ro-RO" sz="1000" dirty="0"/>
              <a:t>deșeurilor trebuie să confirme </a:t>
            </a:r>
            <a:r>
              <a:rPr lang="ro-RO" sz="1000" dirty="0" smtClean="0"/>
              <a:t>tipul, </a:t>
            </a:r>
            <a:r>
              <a:rPr lang="ro-RO" sz="1000" dirty="0"/>
              <a:t>precum </a:t>
            </a:r>
            <a:r>
              <a:rPr lang="ro-RO" sz="1000" dirty="0" smtClean="0"/>
              <a:t>și cantitatea </a:t>
            </a:r>
            <a:r>
              <a:rPr lang="ro-RO" sz="1000" dirty="0"/>
              <a:t>acestora. </a:t>
            </a:r>
            <a:br>
              <a:rPr lang="ro-RO" sz="1000" dirty="0"/>
            </a:br>
            <a:r>
              <a:rPr lang="ro-RO" sz="1000" dirty="0" smtClean="0"/>
              <a:t>SIA MD </a:t>
            </a:r>
            <a:r>
              <a:rPr lang="ro-RO" sz="1000" dirty="0"/>
              <a:t>nu </a:t>
            </a:r>
            <a:r>
              <a:rPr lang="ro-RO" sz="1000" dirty="0" smtClean="0"/>
              <a:t>conține </a:t>
            </a:r>
            <a:r>
              <a:rPr lang="ro-RO" sz="1000" dirty="0"/>
              <a:t>deocamdată statistici, deoarece datele sale încă se află </a:t>
            </a:r>
            <a:r>
              <a:rPr lang="ro-RO" sz="1000" dirty="0" smtClean="0"/>
              <a:t>într-o fază </a:t>
            </a:r>
            <a:r>
              <a:rPr lang="ro-RO" sz="1000" dirty="0"/>
              <a:t>de validare. Cu toate acestea, </a:t>
            </a:r>
            <a:r>
              <a:rPr lang="ro-RO" sz="1000" dirty="0" smtClean="0"/>
              <a:t>autoritățile vor folosi acest sistem în timpul apropiat </a:t>
            </a:r>
            <a:r>
              <a:rPr lang="ro-RO" sz="1000" dirty="0"/>
              <a:t>ca sursă principală de date statistice </a:t>
            </a:r>
            <a:r>
              <a:rPr lang="ro-RO" sz="1000" dirty="0" smtClean="0"/>
              <a:t>naționale în domeniul gestionării deșeurilor (inclusiv plastic).</a:t>
            </a:r>
            <a:endParaRPr lang="ru-RU" sz="1000" dirty="0"/>
          </a:p>
        </p:txBody>
      </p:sp>
    </p:spTree>
    <p:extLst>
      <p:ext uri="{BB962C8B-B14F-4D97-AF65-F5344CB8AC3E}">
        <p14:creationId xmlns:p14="http://schemas.microsoft.com/office/powerpoint/2010/main" val="15115324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446414" y="764771"/>
            <a:ext cx="9110749" cy="4749620"/>
          </a:xfrm>
          <a:prstGeom prst="rect">
            <a:avLst/>
          </a:prstGeom>
        </p:spPr>
      </p:pic>
      <p:sp>
        <p:nvSpPr>
          <p:cNvPr id="5" name="Заголовок 4"/>
          <p:cNvSpPr>
            <a:spLocks noGrp="1"/>
          </p:cNvSpPr>
          <p:nvPr>
            <p:ph type="title"/>
          </p:nvPr>
        </p:nvSpPr>
        <p:spPr>
          <a:xfrm>
            <a:off x="2510444" y="5577110"/>
            <a:ext cx="8512029" cy="1280890"/>
          </a:xfrm>
        </p:spPr>
        <p:txBody>
          <a:bodyPr>
            <a:normAutofit/>
          </a:bodyPr>
          <a:lstStyle/>
          <a:p>
            <a:r>
              <a:rPr lang="x-none" sz="1400" b="1" dirty="0" smtClean="0"/>
              <a:t>Biroul Național de Statistică                                                              Agenția de Mediu</a:t>
            </a:r>
            <a:endParaRPr lang="ru-RU" sz="1400" b="1" dirty="0"/>
          </a:p>
        </p:txBody>
      </p:sp>
    </p:spTree>
    <p:extLst>
      <p:ext uri="{BB962C8B-B14F-4D97-AF65-F5344CB8AC3E}">
        <p14:creationId xmlns:p14="http://schemas.microsoft.com/office/powerpoint/2010/main" val="40833950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p:nvPr/>
        </p:nvPicPr>
        <p:blipFill rotWithShape="1">
          <a:blip r:embed="rId2"/>
          <a:srcRect l="25120" t="16654" r="10844" b="5747"/>
          <a:stretch/>
        </p:blipFill>
        <p:spPr bwMode="auto">
          <a:xfrm>
            <a:off x="1652587" y="1163782"/>
            <a:ext cx="8886825" cy="5345083"/>
          </a:xfrm>
          <a:prstGeom prst="rect">
            <a:avLst/>
          </a:prstGeom>
          <a:ln>
            <a:noFill/>
          </a:ln>
          <a:extLst>
            <a:ext uri="{53640926-AAD7-44D8-BBD7-CCE9431645EC}">
              <a14:shadowObscured xmlns:a14="http://schemas.microsoft.com/office/drawing/2010/main"/>
            </a:ext>
          </a:extLst>
        </p:spPr>
      </p:pic>
      <p:sp>
        <p:nvSpPr>
          <p:cNvPr id="5" name="Заголовок 4"/>
          <p:cNvSpPr>
            <a:spLocks noGrp="1"/>
          </p:cNvSpPr>
          <p:nvPr>
            <p:ph type="title"/>
          </p:nvPr>
        </p:nvSpPr>
        <p:spPr>
          <a:xfrm>
            <a:off x="1837114" y="556954"/>
            <a:ext cx="9667498" cy="465511"/>
          </a:xfrm>
        </p:spPr>
        <p:txBody>
          <a:bodyPr>
            <a:normAutofit/>
          </a:bodyPr>
          <a:lstStyle/>
          <a:p>
            <a:r>
              <a:rPr lang="x-none" sz="1200" b="1" dirty="0" smtClean="0">
                <a:latin typeface="Times New Roman" panose="02020603050405020304" pitchFamily="18" charset="0"/>
                <a:cs typeface="Times New Roman" panose="02020603050405020304" pitchFamily="18" charset="0"/>
              </a:rPr>
              <a:t>Raportarea datelor privind deșeurile pînă la momentul intrării în vigoare a HG 99/2018 Lista deșeurilor</a:t>
            </a:r>
            <a:endParaRPr lang="ru-RU" sz="1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65117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3"/>
          <p:cNvPicPr>
            <a:picLocks noGrp="1"/>
          </p:cNvPicPr>
          <p:nvPr>
            <p:ph idx="1"/>
          </p:nvPr>
        </p:nvPicPr>
        <p:blipFill rotWithShape="1">
          <a:blip r:embed="rId2"/>
          <a:srcRect l="28002" t="20498" r="13419" b="11055"/>
          <a:stretch/>
        </p:blipFill>
        <p:spPr bwMode="auto">
          <a:xfrm>
            <a:off x="1928553" y="814647"/>
            <a:ext cx="8911243" cy="540327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8731109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2651760" y="689956"/>
            <a:ext cx="7365076" cy="324197"/>
          </a:xfrm>
          <a:prstGeom prst="roundRect">
            <a:avLst/>
          </a:prstGeom>
          <a:solidFill>
            <a:schemeClr val="accent2">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2592925" y="689956"/>
            <a:ext cx="8911687" cy="989215"/>
          </a:xfrm>
        </p:spPr>
        <p:txBody>
          <a:bodyPr>
            <a:normAutofit/>
          </a:bodyPr>
          <a:lstStyle/>
          <a:p>
            <a:r>
              <a:rPr lang="x-none" sz="1600" b="1" dirty="0" smtClean="0"/>
              <a:t>Raportarea gestionării deșeurilor după intrarea în vigoare a HG 99/2018</a:t>
            </a:r>
            <a:r>
              <a:rPr lang="x-none" sz="1600" dirty="0" smtClean="0"/>
              <a:t/>
            </a:r>
            <a:br>
              <a:rPr lang="x-none" sz="1600" dirty="0" smtClean="0"/>
            </a:br>
            <a:r>
              <a:rPr lang="x-none" sz="1600" dirty="0"/>
              <a:t/>
            </a:r>
            <a:br>
              <a:rPr lang="x-none" sz="1600" dirty="0"/>
            </a:br>
            <a:r>
              <a:rPr lang="x-none" sz="1000" dirty="0" smtClean="0"/>
              <a:t/>
            </a:r>
            <a:br>
              <a:rPr lang="x-none" sz="1000" dirty="0" smtClean="0"/>
            </a:br>
            <a:r>
              <a:rPr lang="x-none" sz="1400" b="1" dirty="0" smtClean="0"/>
              <a:t>Evidența internă a gestionării deșeurilor (fiecare ag economic care generează deșeuri)</a:t>
            </a:r>
            <a:endParaRPr lang="ru-RU" sz="1400" b="1" dirty="0"/>
          </a:p>
        </p:txBody>
      </p:sp>
      <p:pic>
        <p:nvPicPr>
          <p:cNvPr id="4" name="Объект 3"/>
          <p:cNvPicPr>
            <a:picLocks noGrp="1"/>
          </p:cNvPicPr>
          <p:nvPr>
            <p:ph idx="1"/>
          </p:nvPr>
        </p:nvPicPr>
        <p:blipFill rotWithShape="1">
          <a:blip r:embed="rId2"/>
          <a:srcRect l="25943" t="16654" r="12388" b="7943"/>
          <a:stretch/>
        </p:blipFill>
        <p:spPr bwMode="auto">
          <a:xfrm>
            <a:off x="2435629" y="1803862"/>
            <a:ext cx="8254537" cy="410798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832406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Скругленный прямоугольник 4"/>
          <p:cNvSpPr/>
          <p:nvPr/>
        </p:nvSpPr>
        <p:spPr>
          <a:xfrm>
            <a:off x="4946073" y="624111"/>
            <a:ext cx="4206240" cy="406668"/>
          </a:xfrm>
          <a:prstGeom prst="round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a:xfrm>
            <a:off x="2592925" y="624110"/>
            <a:ext cx="8911687" cy="1096625"/>
          </a:xfrm>
        </p:spPr>
        <p:txBody>
          <a:bodyPr>
            <a:normAutofit/>
          </a:bodyPr>
          <a:lstStyle/>
          <a:p>
            <a:pPr algn="ctr"/>
            <a:r>
              <a:rPr lang="x-none" sz="1600" b="1" dirty="0" smtClean="0"/>
              <a:t>Formatul tipic de raportare în SIA MD</a:t>
            </a:r>
            <a:br>
              <a:rPr lang="x-none" sz="1600" b="1" dirty="0" smtClean="0"/>
            </a:br>
            <a:r>
              <a:rPr lang="x-none" sz="1600" b="1" dirty="0" smtClean="0"/>
              <a:t/>
            </a:r>
            <a:br>
              <a:rPr lang="x-none" sz="1600" b="1" dirty="0" smtClean="0"/>
            </a:br>
            <a:r>
              <a:rPr lang="x-none" sz="1400" b="1" dirty="0" smtClean="0"/>
              <a:t>Conținutul standart de date care este necesar de indicat în momentul raportării de către fiecare raportor (generator, colector sau valorificator de deseuri)</a:t>
            </a:r>
            <a:endParaRPr lang="ru-RU" sz="1400" b="1" dirty="0"/>
          </a:p>
        </p:txBody>
      </p:sp>
      <p:pic>
        <p:nvPicPr>
          <p:cNvPr id="4" name="Объект 3"/>
          <p:cNvPicPr>
            <a:picLocks noGrp="1"/>
          </p:cNvPicPr>
          <p:nvPr>
            <p:ph idx="1"/>
          </p:nvPr>
        </p:nvPicPr>
        <p:blipFill rotWithShape="1">
          <a:blip r:embed="rId2"/>
          <a:srcRect l="27385" t="15556" r="9712" b="7577"/>
          <a:stretch/>
        </p:blipFill>
        <p:spPr bwMode="auto">
          <a:xfrm>
            <a:off x="2768138" y="2011681"/>
            <a:ext cx="8154786" cy="473825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314420911"/>
      </p:ext>
    </p:extLst>
  </p:cSld>
  <p:clrMapOvr>
    <a:masterClrMapping/>
  </p:clrMapOvr>
  <p:timing>
    <p:tnLst>
      <p:par>
        <p:cTn id="1" dur="indefinite" restart="never" nodeType="tmRoot"/>
      </p:par>
    </p:tnLst>
  </p:timing>
</p:sld>
</file>

<file path=ppt/theme/theme1.xml><?xml version="1.0" encoding="utf-8"?>
<a:theme xmlns:a="http://schemas.openxmlformats.org/drawingml/2006/main" name="Легкий дым">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1173</TotalTime>
  <Words>555</Words>
  <Application>Microsoft Office PowerPoint</Application>
  <PresentationFormat>Произвольный</PresentationFormat>
  <Paragraphs>18</Paragraphs>
  <Slides>17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17</vt:i4>
      </vt:variant>
    </vt:vector>
  </HeadingPairs>
  <TitlesOfParts>
    <vt:vector size="18" baseType="lpstr">
      <vt:lpstr>Легкий дым</vt:lpstr>
      <vt:lpstr>  Sistemul statistic de evidență și raportare a datelor privind gestionarea deșeurilor  (inclusiv din plastic)</vt:lpstr>
      <vt:lpstr>Презентация PowerPoint</vt:lpstr>
      <vt:lpstr>Презентация PowerPoint</vt:lpstr>
      <vt:lpstr>Sistemul SIA MD se bazează pe o procedură de validare de-a lungul lanțului valoric: producătorul sau transportatorul deșeurilor înregistrează datele în sistem, iar destinatarul deșeurilor trebuie să confirme tipul, precum și cantitatea acestora.  SIA MD nu conține deocamdată statistici, deoarece datele sale încă se află într-o fază de validare. Cu toate acestea, autoritățile vor folosi acest sistem în timpul apropiat ca sursă principală de date statistice naționale în domeniul gestionării deșeurilor (inclusiv plastic).</vt:lpstr>
      <vt:lpstr>Biroul Național de Statistică                                                              Agenția de Mediu</vt:lpstr>
      <vt:lpstr>Raportarea datelor privind deșeurile pînă la momentul intrării în vigoare a HG 99/2018 Lista deșeurilor</vt:lpstr>
      <vt:lpstr>Презентация PowerPoint</vt:lpstr>
      <vt:lpstr>Raportarea gestionării deșeurilor după intrarea în vigoare a HG 99/2018   Evidența internă a gestionării deșeurilor (fiecare ag economic care generează deșeuri)</vt:lpstr>
      <vt:lpstr>Formatul tipic de raportare în SIA MD  Conținutul standart de date care este necesar de indicat în momentul raportării de către fiecare raportor (generator, colector sau valorificator de deseuri)</vt:lpstr>
      <vt:lpstr>Urmare a analizei datelor prezentate de agenții economici pentru anul 2019, Agenția de Mediu a generalizat și prezintă informațiile statistice cu privire la gestionarea deșeurilor, pentru primul an de raportare – anul 2019 prin intermediul SIA MD. Perioada de raportare a datelor privind gestionarea deșeurilor pentru anul 2019 a fost extisă pentru toți agentii economici până la finele anului 2020, de facto termenul oficial de raportare fiind 30 aprilie. Specificul raportării a inclus toate etapele de gestionare a deșeurilor de la etapa de generare a cantităților de deșeuri, specificate corespunzător după categorie și tip, conform Listei deșeurilor, până la etapa de valorificare cu specificarea codului operațiunii de valorificare. În procesul de raportare a deșeurilor în SIA MD au fost înregistrate 318 rapoarte primare de la agenții economici, ce constituie circa 50% din lista întreprinderilor care sunt pasibile de raportare. Iar întreprinderile municipale sau serviciile de autosalubritate existente în cadrul primăriilor au prezentat numai 76 rapoarte primare privind activitatea de gestionare a deșeurilor  </vt:lpstr>
      <vt:lpstr>Aproximativ 84% din totalul deşeurilor generate în Republica Moldova în anul 2019 reprezintă „deşeuri municipale" – deşeuri menagere generate, în principal, de gospodării urmate de întreprinderile industriale și de instituțiile publice și sociale, precum şcolile, grădinițele şi spitalele. Ele sunt constituite din deșeurile menagere și deșeurile asimilabile, care sunt colectate separat și deșeurile municipale amestecate. Astfel, din deșeurile municipale generate, 91,4% constituie deșeurile municipale amestecate și numai 7,2% din deșeurile municipale sunt stocate separat.</vt:lpstr>
      <vt:lpstr>Deșeurile depozitate separat în majoritatea cazurilor fac parte din deșeurile care provin din ambalaje. Conform datelor raportate, în anul 2019 au fost generate 39,4 mii tone de deșeuri de ambalaje. Din acestea 50,1% revin ambalajelor din sticlă, 27,4% - ambalajelor din plastic urmate de ambalajele din hîrtie și carton – 20,4%, celelalte constituind deșeurile din alte tipuri de ambalaje – 2,1%.</vt:lpstr>
      <vt:lpstr>COLECTAREA DEȘEURILOR.  Pentru anul 2019, întreprinderile municipale și serviciile de autosalubritate care activează în cadrul primăriilor, au raportat în SIA MD colectarea a 586,3 mii tone de deșeuri. Ponderea cea mai mare în totalul deșeurilor colectate revine deșeurilor municipale care au constituit 89,8%, alte categorii de deșeuri reprezentând numai 10,8%. Deșeurile din tratarea apelor uzate care reprezintă nămolurile în urma procesului de epurare a apelor uzate au constituit 25,2 mii tone și au fost raportate de către S.A. Apă Canal și filialele acesteia. Deșeurile din construcții și demolări au fost colectate în cantitate de 10,5 mii tone, din care cea mai mare parte constituie metalele, inclusiv aliajele lor cu o cantitate de 8,4 mii tone. Pentru ambalaje și deșeuri din ambalaje cea mai mare parte revine ambalajelor din materiale plastice – 7,4 mii tone colectate. Deșeurile din prepararea și prelucrarea fructelor, legumelor, cerialelor reprezintă cea mai mare parte din deșeurile agricole colectate – 4,5 mii tone. Este de menționat că în anul 2019 au fost colectate 2,7 mii tone de baterii și acumulatori, care aproximativ în totalitate reprezintă baterii cu plumb - 2,6 mii tone. </vt:lpstr>
      <vt:lpstr> De cele mai dese ori deșeurile colectate au fost transportate la depozitele de deșeuri, pentru deșeurile municipale cota deșeurilor transportate la depozitele de deșeuri fiind de 100%. Celelate deșeuri au fost colectate și depozitate temporar înaintea altor operațiuni de gestionare a deșeurilor.</vt:lpstr>
      <vt:lpstr>VALORIFICAREA DEȘEURILOR.  Etapa de valorificare a deșeurilor include mai multe operațiuni, de la reciclare cu transformarea deșeurilor în produse, materiale sau substanțe, pentru a-și îndeplini funcția inițială sau pentru alte scopuri, până la operațiuni specifice unor activități speciale cum ar fi operațiunea de rerafinarea petrolului. Potrivit datelor raportate prin SIA MD de către agenții economici, în Republica Moldova în anul 2019 au fost valorificate 40,9 mii tone de deșeuri. </vt:lpstr>
      <vt:lpstr>Potrivit datelor raportate prin SIA MD în anul 2019 au fost exportate 17,4 mii tone de deșeuri de diferite categorii.  </vt:lpstr>
      <vt:lpstr>Mulțumesc pentru atenție!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AM12</dc:creator>
  <cp:lastModifiedBy>admin</cp:lastModifiedBy>
  <cp:revision>15</cp:revision>
  <dcterms:created xsi:type="dcterms:W3CDTF">2021-06-30T12:45:46Z</dcterms:created>
  <dcterms:modified xsi:type="dcterms:W3CDTF">2021-07-05T06:40:22Z</dcterms:modified>
</cp:coreProperties>
</file>