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72" r:id="rId2"/>
    <p:sldId id="258" r:id="rId3"/>
    <p:sldId id="259" r:id="rId4"/>
    <p:sldId id="325" r:id="rId5"/>
    <p:sldId id="280" r:id="rId6"/>
    <p:sldId id="281" r:id="rId7"/>
    <p:sldId id="284" r:id="rId8"/>
    <p:sldId id="327" r:id="rId9"/>
    <p:sldId id="328" r:id="rId10"/>
    <p:sldId id="331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relia Bahnaru" initials="AB" lastIdx="2" clrIdx="0">
    <p:extLst>
      <p:ext uri="{19B8F6BF-5375-455C-9EA6-DF929625EA0E}">
        <p15:presenceInfo xmlns:p15="http://schemas.microsoft.com/office/powerpoint/2012/main" userId="S::aurelia@e-circular.org::1dd85554-a37d-4dbf-afa2-7a0e655b7c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10/16/2020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0939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881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947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444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880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163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264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132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238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10/16/2020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229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478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728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1" r:id="rId6"/>
    <p:sldLayoutId id="2147483727" r:id="rId7"/>
    <p:sldLayoutId id="2147483728" r:id="rId8"/>
    <p:sldLayoutId id="2147483729" r:id="rId9"/>
    <p:sldLayoutId id="2147483730" r:id="rId10"/>
    <p:sldLayoutId id="214748373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-circular.org/aboneaza-te/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info@e-circular.org" TargetMode="External"/><Relationship Id="rId4" Type="http://schemas.openxmlformats.org/officeDocument/2006/relationships/hyperlink" Target="http://www.e-circular.org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ur-lex.europa.eu/legal-content/RO/TXT/PDF/?uri=CELEX:32012L0019&amp;from=ES" TargetMode="External"/><Relationship Id="rId2" Type="http://schemas.openxmlformats.org/officeDocument/2006/relationships/hyperlink" Target="https://www.legis.md/cautare/getResults?doc_id=102175&amp;lang=ro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gis.md/cautare/getResults?doc_id=102175&amp;lang=ro" TargetMode="External"/><Relationship Id="rId2" Type="http://schemas.openxmlformats.org/officeDocument/2006/relationships/hyperlink" Target="https://siamd.gov.md/portal/deee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gis.md/cautare/getResults?doc_id=122845&amp;lang=ro" TargetMode="External"/><Relationship Id="rId2" Type="http://schemas.openxmlformats.org/officeDocument/2006/relationships/hyperlink" Target="https://www.legis.md/cautare/getResults?doc_id=102175&amp;lang=ro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1ACA2EA0-FFD3-42EC-9406-B595015ED9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D5288BCE-665C-472A-8C43-664BCFA31E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8762" y="1247775"/>
            <a:ext cx="9144000" cy="3007447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743156-4B26-4A71-9CDB-5E222DDC1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9238" y="1491385"/>
            <a:ext cx="9404118" cy="21773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7200" dirty="0"/>
              <a:t>Ce sunt DEEE-urile?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46C57131-53A7-4C1A-BEA8-25F06A06AD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87872" y="3912322"/>
            <a:ext cx="7225780" cy="6858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4856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1A4588A-55D5-49B8-BE41-54ACDCFF2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17D7A22-75B6-4BE4-BC78-89E509C9E1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604"/>
          <a:stretch/>
        </p:blipFill>
        <p:spPr>
          <a:xfrm>
            <a:off x="20" y="10"/>
            <a:ext cx="12191980" cy="4465973"/>
          </a:xfrm>
          <a:prstGeom prst="rect">
            <a:avLst/>
          </a:prstGeom>
        </p:spPr>
      </p:pic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F97E7EA2-EDCD-47E9-81BC-415C606D1B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119552"/>
            <a:ext cx="9382538" cy="6858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4266EB-89C4-4F8F-941A-9555742EB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928" y="4203278"/>
            <a:ext cx="8557193" cy="536063"/>
          </a:xfrm>
        </p:spPr>
        <p:txBody>
          <a:bodyPr>
            <a:normAutofit/>
          </a:bodyPr>
          <a:lstStyle/>
          <a:p>
            <a:r>
              <a:rPr lang="ro-MD" sz="2800" dirty="0">
                <a:solidFill>
                  <a:schemeClr val="bg1"/>
                </a:solidFill>
              </a:rPr>
              <a:t>Fii Responsabil și informat!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156CAD-77FE-4B29-84BD-6F6D0273D8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928" y="4956314"/>
            <a:ext cx="11058144" cy="1306417"/>
          </a:xfrm>
        </p:spPr>
        <p:txBody>
          <a:bodyPr>
            <a:normAutofit/>
          </a:bodyPr>
          <a:lstStyle/>
          <a:p>
            <a:r>
              <a:rPr lang="ro-MD" sz="1700" dirty="0"/>
              <a:t>Acces la cele mai actuale informații în domeniu </a:t>
            </a:r>
          </a:p>
          <a:p>
            <a:r>
              <a:rPr lang="ro-MD" sz="1700" dirty="0"/>
              <a:t>Apariție trimestrială</a:t>
            </a:r>
          </a:p>
          <a:p>
            <a:r>
              <a:rPr lang="ro-MD" sz="1700" dirty="0"/>
              <a:t>Abonament electronic - </a:t>
            </a:r>
            <a:r>
              <a:rPr lang="ro-MD" sz="1700" dirty="0">
                <a:hlinkClick r:id="rId3"/>
              </a:rPr>
              <a:t>https://e-circular.org/aboneaza-te/</a:t>
            </a:r>
            <a:endParaRPr lang="ru-RU" sz="17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BF525BB-493C-41B5-9809-E1CDC46DF15E}"/>
              </a:ext>
            </a:extLst>
          </p:cNvPr>
          <p:cNvSpPr txBox="1"/>
          <p:nvPr/>
        </p:nvSpPr>
        <p:spPr>
          <a:xfrm>
            <a:off x="9382538" y="5199288"/>
            <a:ext cx="21562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o-MD" dirty="0">
                <a:hlinkClick r:id="rId4"/>
              </a:rPr>
              <a:t>www.e-circular.org</a:t>
            </a:r>
            <a:endParaRPr lang="ro-MD" dirty="0"/>
          </a:p>
          <a:p>
            <a:pPr algn="ctr"/>
            <a:r>
              <a:rPr lang="ro-MD" dirty="0">
                <a:hlinkClick r:id="rId5"/>
              </a:rPr>
              <a:t>info@e-circular.org</a:t>
            </a:r>
            <a:endParaRPr lang="ro-MD" dirty="0"/>
          </a:p>
          <a:p>
            <a:pPr algn="ctr"/>
            <a:r>
              <a:rPr lang="ro-MD" dirty="0"/>
              <a:t>Tel. 060509934 </a:t>
            </a:r>
          </a:p>
        </p:txBody>
      </p:sp>
    </p:spTree>
    <p:extLst>
      <p:ext uri="{BB962C8B-B14F-4D97-AF65-F5344CB8AC3E}">
        <p14:creationId xmlns:p14="http://schemas.microsoft.com/office/powerpoint/2010/main" val="2422818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1E932-1D88-4647-8AE0-4C9EC18D6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 sunt DEEE-</a:t>
            </a:r>
            <a:r>
              <a:rPr lang="en-US" dirty="0" err="1"/>
              <a:t>uri</a:t>
            </a:r>
            <a:r>
              <a:rPr lang="en-US" dirty="0"/>
              <a:t>?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FB113D-8057-4E23-8707-92F39E3DA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1936" y="2183384"/>
            <a:ext cx="10168128" cy="3694176"/>
          </a:xfrm>
        </p:spPr>
        <p:txBody>
          <a:bodyPr>
            <a:normAutofit/>
          </a:bodyPr>
          <a:lstStyle/>
          <a:p>
            <a:pPr algn="just"/>
            <a:r>
              <a:rPr lang="ro-MD" sz="25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500" b="1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eșeuri</a:t>
            </a:r>
            <a:r>
              <a:rPr lang="en-US" sz="25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500" b="1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echipamente</a:t>
            </a:r>
            <a:r>
              <a:rPr lang="en-US" sz="25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electrice</a:t>
            </a:r>
            <a:r>
              <a:rPr lang="en-US" sz="25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en-US" sz="25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electronice</a:t>
            </a:r>
            <a:r>
              <a:rPr lang="en-US" sz="25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(DEEE) – </a:t>
            </a:r>
            <a:r>
              <a:rPr lang="en-US" sz="25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echipamente</a:t>
            </a:r>
            <a:r>
              <a:rPr lang="en-US" sz="25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electrice</a:t>
            </a:r>
            <a:r>
              <a:rPr lang="en-US" sz="25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en-US" sz="25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electronice</a:t>
            </a:r>
            <a:r>
              <a:rPr lang="en-US" sz="25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care </a:t>
            </a:r>
            <a:r>
              <a:rPr lang="en-US" sz="25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constituie</a:t>
            </a:r>
            <a:r>
              <a:rPr lang="en-US" sz="25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deșeuri</a:t>
            </a:r>
            <a:r>
              <a:rPr lang="en-US" sz="25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potrivit</a:t>
            </a:r>
            <a:r>
              <a:rPr lang="en-US" sz="25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prevederilor</a:t>
            </a:r>
            <a:r>
              <a:rPr lang="en-US" sz="25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art. 50 din </a:t>
            </a:r>
            <a:r>
              <a:rPr lang="en-US" sz="25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Legea</a:t>
            </a:r>
            <a:r>
              <a:rPr lang="en-US" sz="25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nr. 209 din 29 </a:t>
            </a:r>
            <a:r>
              <a:rPr lang="en-US" sz="25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iulie</a:t>
            </a:r>
            <a:r>
              <a:rPr lang="en-US" sz="25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2016 </a:t>
            </a:r>
            <a:r>
              <a:rPr lang="en-US" sz="25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privind</a:t>
            </a:r>
            <a:r>
              <a:rPr lang="en-US" sz="25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deșeurile</a:t>
            </a:r>
            <a:r>
              <a:rPr lang="en-US" sz="25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inclusiv</a:t>
            </a:r>
            <a:r>
              <a:rPr lang="en-US" sz="25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toate</a:t>
            </a:r>
            <a:r>
              <a:rPr lang="en-US" sz="25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componentele</a:t>
            </a:r>
            <a:r>
              <a:rPr lang="en-US" sz="25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subansamblurile</a:t>
            </a:r>
            <a:r>
              <a:rPr lang="en-US" sz="25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en-US" sz="25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produsele</a:t>
            </a:r>
            <a:r>
              <a:rPr lang="en-US" sz="25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consumabile</a:t>
            </a:r>
            <a:r>
              <a:rPr lang="en-US" sz="25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parte</a:t>
            </a:r>
            <a:r>
              <a:rPr lang="en-US" sz="25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integrantă</a:t>
            </a:r>
            <a:r>
              <a:rPr lang="en-US" sz="25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5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echipamentelor</a:t>
            </a:r>
            <a:r>
              <a:rPr lang="en-US" sz="25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US" sz="25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momentul</a:t>
            </a:r>
            <a:r>
              <a:rPr lang="en-US" sz="25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US" sz="25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care </a:t>
            </a:r>
            <a:r>
              <a:rPr lang="en-US" sz="25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acestea</a:t>
            </a:r>
            <a:r>
              <a:rPr lang="en-US" sz="25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devin</a:t>
            </a:r>
            <a:r>
              <a:rPr lang="en-US" sz="25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deșeuri</a:t>
            </a:r>
            <a:endParaRPr lang="ru-RU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0CA1955-CDE4-4A55-A5A8-E2D989C29A5D}"/>
              </a:ext>
            </a:extLst>
          </p:cNvPr>
          <p:cNvSpPr txBox="1"/>
          <p:nvPr/>
        </p:nvSpPr>
        <p:spPr>
          <a:xfrm>
            <a:off x="4216400" y="5109031"/>
            <a:ext cx="6870750" cy="1200329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ro-MD" b="1" dirty="0">
                <a:solidFill>
                  <a:srgbClr val="333333"/>
                </a:solidFill>
                <a:latin typeface="PT Serif"/>
              </a:rPr>
              <a:t>Definiția formulată în </a:t>
            </a:r>
            <a:r>
              <a:rPr lang="ro-MD" b="1" dirty="0">
                <a:solidFill>
                  <a:schemeClr val="accent5">
                    <a:lumMod val="75000"/>
                  </a:schemeClr>
                </a:solidFill>
                <a:latin typeface="PT Serif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H.G. Nr.212/2018 privind </a:t>
            </a:r>
            <a:r>
              <a:rPr lang="pt-BR" b="1" dirty="0">
                <a:solidFill>
                  <a:schemeClr val="accent5">
                    <a:lumMod val="75000"/>
                  </a:schemeClr>
                </a:solidFill>
                <a:latin typeface="PT Serif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probarea </a:t>
            </a:r>
            <a:endParaRPr lang="ro-MD" b="1" dirty="0">
              <a:solidFill>
                <a:schemeClr val="accent5">
                  <a:lumMod val="75000"/>
                </a:schemeClr>
              </a:solidFill>
              <a:latin typeface="PT Serif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pt-BR" b="1" dirty="0">
                <a:solidFill>
                  <a:schemeClr val="accent5">
                    <a:lumMod val="75000"/>
                  </a:schemeClr>
                </a:solidFill>
                <a:latin typeface="PT Serif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Regulamentului privind </a:t>
            </a:r>
            <a:r>
              <a:rPr lang="ro-MD" b="1" dirty="0">
                <a:solidFill>
                  <a:schemeClr val="accent5">
                    <a:lumMod val="75000"/>
                  </a:schemeClr>
                </a:solidFill>
                <a:latin typeface="PT Serif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DEEE-urile</a:t>
            </a:r>
            <a:endParaRPr lang="ro-MD" b="1" dirty="0">
              <a:solidFill>
                <a:schemeClr val="accent5">
                  <a:lumMod val="75000"/>
                </a:schemeClr>
              </a:solidFill>
              <a:latin typeface="PT Serif"/>
            </a:endParaRPr>
          </a:p>
          <a:p>
            <a:endParaRPr lang="ro-MD" b="1" dirty="0">
              <a:latin typeface="PT Serif"/>
            </a:endParaRPr>
          </a:p>
          <a:p>
            <a:r>
              <a:rPr lang="ro-MD" b="1" dirty="0">
                <a:solidFill>
                  <a:srgbClr val="333333"/>
                </a:solidFill>
                <a:latin typeface="PT Serif"/>
              </a:rPr>
              <a:t>Transpune </a:t>
            </a:r>
            <a:r>
              <a:rPr lang="ro-MD" b="1" dirty="0">
                <a:solidFill>
                  <a:schemeClr val="accent5">
                    <a:lumMod val="75000"/>
                  </a:schemeClr>
                </a:solidFill>
                <a:latin typeface="PT Serif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Directiva 2012/19/UE</a:t>
            </a:r>
            <a:endParaRPr lang="ru-RU" b="1" dirty="0">
              <a:solidFill>
                <a:schemeClr val="accent5">
                  <a:lumMod val="75000"/>
                </a:schemeClr>
              </a:solidFill>
              <a:latin typeface="PT Serif"/>
            </a:endParaRPr>
          </a:p>
        </p:txBody>
      </p:sp>
    </p:spTree>
    <p:extLst>
      <p:ext uri="{BB962C8B-B14F-4D97-AF65-F5344CB8AC3E}">
        <p14:creationId xmlns:p14="http://schemas.microsoft.com/office/powerpoint/2010/main" val="2865068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F94AA2BD-2E3F-4B1D-8127-5744B81153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390B49-5311-4797-9ED4-8C3555AE1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480" y="987552"/>
            <a:ext cx="4485861" cy="1088136"/>
          </a:xfrm>
        </p:spPr>
        <p:txBody>
          <a:bodyPr anchor="b">
            <a:normAutofit fontScale="90000"/>
          </a:bodyPr>
          <a:lstStyle/>
          <a:p>
            <a:r>
              <a:rPr lang="ro-MD" sz="3400" dirty="0"/>
              <a:t>10 Categorii de </a:t>
            </a:r>
            <a:br>
              <a:rPr lang="ro-MD" sz="3400" dirty="0"/>
            </a:br>
            <a:r>
              <a:rPr lang="ro-MD" sz="3400" dirty="0"/>
              <a:t>DEEE-uri </a:t>
            </a:r>
            <a:br>
              <a:rPr lang="ro-MD" sz="3400" dirty="0"/>
            </a:br>
            <a:r>
              <a:rPr lang="ro-MD" sz="2000" b="0" dirty="0"/>
              <a:t>(Anexa1 / H.G.212/2018)</a:t>
            </a:r>
            <a:endParaRPr lang="ru-RU" sz="2000" b="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BD02261-2DC8-4AA8-9E16-7751AE8924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49223" y="387939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D752CF2-2291-40B5-B462-C17B174C10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480" y="2286000"/>
            <a:ext cx="438912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Content Placeholder 4" descr="A close up of a device&#10;&#10;Description automatically generated">
            <a:extLst>
              <a:ext uri="{FF2B5EF4-FFF2-40B4-BE49-F238E27FC236}">
                <a16:creationId xmlns:a16="http://schemas.microsoft.com/office/drawing/2014/main" id="{826F30B5-2510-404C-9D5F-A0052157632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36" r="21662" b="-1"/>
          <a:stretch/>
        </p:blipFill>
        <p:spPr>
          <a:xfrm>
            <a:off x="5825446" y="10"/>
            <a:ext cx="6366553" cy="6857990"/>
          </a:xfrm>
          <a:custGeom>
            <a:avLst/>
            <a:gdLst/>
            <a:ahLst/>
            <a:cxnLst/>
            <a:rect l="l" t="t" r="r" b="b"/>
            <a:pathLst>
              <a:path w="6883948" h="6858000">
                <a:moveTo>
                  <a:pt x="365648" y="0"/>
                </a:moveTo>
                <a:lnTo>
                  <a:pt x="6883948" y="0"/>
                </a:lnTo>
                <a:lnTo>
                  <a:pt x="6883948" y="6858000"/>
                </a:lnTo>
                <a:lnTo>
                  <a:pt x="365648" y="6858000"/>
                </a:lnTo>
                <a:lnTo>
                  <a:pt x="360213" y="6835050"/>
                </a:lnTo>
                <a:cubicBezTo>
                  <a:pt x="128263" y="5788167"/>
                  <a:pt x="0" y="4637179"/>
                  <a:pt x="0" y="3429001"/>
                </a:cubicBezTo>
                <a:cubicBezTo>
                  <a:pt x="0" y="2220824"/>
                  <a:pt x="128263" y="1069835"/>
                  <a:pt x="360213" y="22952"/>
                </a:cubicBezTo>
                <a:close/>
              </a:path>
            </a:pathLst>
          </a:custGeom>
          <a:effectLst>
            <a:outerShdw blurRad="50800" dist="38100" dir="10800000" algn="r" rotWithShape="0">
              <a:schemeClr val="bg1">
                <a:lumMod val="85000"/>
                <a:alpha val="30000"/>
              </a:schemeClr>
            </a:outerShdw>
          </a:effectLst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CED235E-A82B-4366-8E6E-07E0BE9D83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9120294"/>
              </p:ext>
            </p:extLst>
          </p:nvPr>
        </p:nvGraphicFramePr>
        <p:xfrm>
          <a:off x="411479" y="2393839"/>
          <a:ext cx="5044441" cy="4319747"/>
        </p:xfrm>
        <a:graphic>
          <a:graphicData uri="http://schemas.openxmlformats.org/drawingml/2006/table">
            <a:tbl>
              <a:tblPr firstRow="1" firstCol="1" bandRow="1">
                <a:tableStyleId>{D27102A9-8310-4765-A935-A1911B00CA55}</a:tableStyleId>
              </a:tblPr>
              <a:tblGrid>
                <a:gridCol w="5044441">
                  <a:extLst>
                    <a:ext uri="{9D8B030D-6E8A-4147-A177-3AD203B41FA5}">
                      <a16:colId xmlns:a16="http://schemas.microsoft.com/office/drawing/2014/main" val="4061376641"/>
                    </a:ext>
                  </a:extLst>
                </a:gridCol>
              </a:tblGrid>
              <a:tr h="427250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515100" algn="l"/>
                        </a:tabLst>
                      </a:pPr>
                      <a:r>
                        <a:rPr lang="ro-RO" sz="1400" b="0" u="none" strike="noStrike" dirty="0">
                          <a:solidFill>
                            <a:srgbClr val="4C4C4C"/>
                          </a:solidFill>
                          <a:effectLst/>
                        </a:rPr>
                        <a:t>1. Aparate de uz casnic de mari dimensiuni</a:t>
                      </a:r>
                      <a:endParaRPr lang="ro-RO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7211" marR="117211" marT="16279" marB="0" anchor="ctr"/>
                </a:tc>
                <a:extLst>
                  <a:ext uri="{0D108BD9-81ED-4DB2-BD59-A6C34878D82A}">
                    <a16:rowId xmlns:a16="http://schemas.microsoft.com/office/drawing/2014/main" val="2458452181"/>
                  </a:ext>
                </a:extLst>
              </a:tr>
              <a:tr h="427250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515100" algn="l"/>
                        </a:tabLst>
                      </a:pPr>
                      <a:r>
                        <a:rPr lang="ro-RO" sz="1400" b="0" u="none" strike="noStrike" dirty="0">
                          <a:solidFill>
                            <a:srgbClr val="4C4C4C"/>
                          </a:solidFill>
                          <a:effectLst/>
                        </a:rPr>
                        <a:t>2. Aparate de uz casnic de mici dimensiuni</a:t>
                      </a:r>
                      <a:endParaRPr lang="ro-RO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7211" marR="117211" marT="16279" marB="0" anchor="ctr"/>
                </a:tc>
                <a:extLst>
                  <a:ext uri="{0D108BD9-81ED-4DB2-BD59-A6C34878D82A}">
                    <a16:rowId xmlns:a16="http://schemas.microsoft.com/office/drawing/2014/main" val="2970466399"/>
                  </a:ext>
                </a:extLst>
              </a:tr>
              <a:tr h="427250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515100" algn="l"/>
                        </a:tabLst>
                      </a:pPr>
                      <a:r>
                        <a:rPr lang="ro-RO" sz="1400" b="0" u="none" strike="noStrike" dirty="0">
                          <a:solidFill>
                            <a:srgbClr val="4C4C4C"/>
                          </a:solidFill>
                          <a:effectLst/>
                        </a:rPr>
                        <a:t>3. Echipamente informatice și de comunicații electronice</a:t>
                      </a:r>
                      <a:endParaRPr lang="ro-RO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7211" marR="117211" marT="16279" marB="0" anchor="ctr"/>
                </a:tc>
                <a:extLst>
                  <a:ext uri="{0D108BD9-81ED-4DB2-BD59-A6C34878D82A}">
                    <a16:rowId xmlns:a16="http://schemas.microsoft.com/office/drawing/2014/main" val="2448896464"/>
                  </a:ext>
                </a:extLst>
              </a:tr>
              <a:tr h="427250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515100" algn="l"/>
                        </a:tabLst>
                      </a:pPr>
                      <a:r>
                        <a:rPr lang="ro-RO" sz="1400" b="0" u="none" strike="noStrike" dirty="0">
                          <a:solidFill>
                            <a:srgbClr val="4C4C4C"/>
                          </a:solidFill>
                          <a:effectLst/>
                        </a:rPr>
                        <a:t>4. Aparate electrice de consum și panouri fotovoltaice</a:t>
                      </a:r>
                      <a:endParaRPr lang="ro-RO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7211" marR="117211" marT="16279" marB="0" anchor="ctr"/>
                </a:tc>
                <a:extLst>
                  <a:ext uri="{0D108BD9-81ED-4DB2-BD59-A6C34878D82A}">
                    <a16:rowId xmlns:a16="http://schemas.microsoft.com/office/drawing/2014/main" val="2187385420"/>
                  </a:ext>
                </a:extLst>
              </a:tr>
              <a:tr h="427250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515100" algn="l"/>
                        </a:tabLst>
                      </a:pPr>
                      <a:r>
                        <a:rPr lang="ro-RO" sz="1400" b="0" u="none" strike="noStrike" dirty="0">
                          <a:solidFill>
                            <a:srgbClr val="4C4C4C"/>
                          </a:solidFill>
                          <a:effectLst/>
                        </a:rPr>
                        <a:t>5. Echipamente de iluminat</a:t>
                      </a:r>
                      <a:endParaRPr lang="ro-RO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7211" marR="117211" marT="16279" marB="0" anchor="ctr"/>
                </a:tc>
                <a:extLst>
                  <a:ext uri="{0D108BD9-81ED-4DB2-BD59-A6C34878D82A}">
                    <a16:rowId xmlns:a16="http://schemas.microsoft.com/office/drawing/2014/main" val="2133024993"/>
                  </a:ext>
                </a:extLst>
              </a:tr>
              <a:tr h="427250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515100" algn="l"/>
                        </a:tabLst>
                      </a:pPr>
                      <a:r>
                        <a:rPr lang="ro-RO" sz="1400" b="0" u="none" strike="noStrike" dirty="0">
                          <a:solidFill>
                            <a:srgbClr val="4C4C4C"/>
                          </a:solidFill>
                          <a:effectLst/>
                        </a:rPr>
                        <a:t>6. Unelte electrice și electronice (cu excepția uneltelor industriale fixe de mari dimensiuni)</a:t>
                      </a:r>
                      <a:endParaRPr lang="ro-RO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7211" marR="117211" marT="16279" marB="0" anchor="ctr"/>
                </a:tc>
                <a:extLst>
                  <a:ext uri="{0D108BD9-81ED-4DB2-BD59-A6C34878D82A}">
                    <a16:rowId xmlns:a16="http://schemas.microsoft.com/office/drawing/2014/main" val="221602963"/>
                  </a:ext>
                </a:extLst>
              </a:tr>
              <a:tr h="427250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515100" algn="l"/>
                        </a:tabLst>
                      </a:pPr>
                      <a:r>
                        <a:rPr lang="ro-RO" sz="1400" b="0" u="none" strike="noStrike" dirty="0">
                          <a:solidFill>
                            <a:srgbClr val="4C4C4C"/>
                          </a:solidFill>
                          <a:effectLst/>
                        </a:rPr>
                        <a:t>7. Jucării, echipamente pentru petrecerea timpului liber și echipament sportiv</a:t>
                      </a:r>
                      <a:endParaRPr lang="ro-RO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7211" marR="117211" marT="16279" marB="0" anchor="ctr"/>
                </a:tc>
                <a:extLst>
                  <a:ext uri="{0D108BD9-81ED-4DB2-BD59-A6C34878D82A}">
                    <a16:rowId xmlns:a16="http://schemas.microsoft.com/office/drawing/2014/main" val="1874691826"/>
                  </a:ext>
                </a:extLst>
              </a:tr>
              <a:tr h="427250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515100" algn="l"/>
                        </a:tabLst>
                      </a:pPr>
                      <a:r>
                        <a:rPr lang="ro-RO" sz="1400" b="0" u="none" strike="noStrike" dirty="0">
                          <a:solidFill>
                            <a:srgbClr val="4C4C4C"/>
                          </a:solidFill>
                          <a:effectLst/>
                        </a:rPr>
                        <a:t>8. Dispozitive medicale (cu excepția tuturor produselor implantate și infectate)</a:t>
                      </a:r>
                      <a:endParaRPr lang="ro-RO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7211" marR="117211" marT="16279" marB="0" anchor="ctr"/>
                </a:tc>
                <a:extLst>
                  <a:ext uri="{0D108BD9-81ED-4DB2-BD59-A6C34878D82A}">
                    <a16:rowId xmlns:a16="http://schemas.microsoft.com/office/drawing/2014/main" val="2098106789"/>
                  </a:ext>
                </a:extLst>
              </a:tr>
              <a:tr h="427250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515100" algn="l"/>
                        </a:tabLst>
                      </a:pPr>
                      <a:r>
                        <a:rPr lang="ro-RO" sz="1400" b="0" u="none" strike="noStrike" dirty="0">
                          <a:solidFill>
                            <a:srgbClr val="4C4C4C"/>
                          </a:solidFill>
                          <a:effectLst/>
                        </a:rPr>
                        <a:t>9. Instrumente de supraveghere și control</a:t>
                      </a:r>
                      <a:endParaRPr lang="ro-RO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7211" marR="117211" marT="16279" marB="0" anchor="ctr"/>
                </a:tc>
                <a:extLst>
                  <a:ext uri="{0D108BD9-81ED-4DB2-BD59-A6C34878D82A}">
                    <a16:rowId xmlns:a16="http://schemas.microsoft.com/office/drawing/2014/main" val="592971515"/>
                  </a:ext>
                </a:extLst>
              </a:tr>
              <a:tr h="427250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515100" algn="l"/>
                        </a:tabLst>
                      </a:pPr>
                      <a:r>
                        <a:rPr lang="ro-RO" sz="1400" b="0" u="none" strike="noStrike" dirty="0">
                          <a:solidFill>
                            <a:srgbClr val="4C4C4C"/>
                          </a:solidFill>
                          <a:effectLst/>
                        </a:rPr>
                        <a:t>10. Distribuitoare automate</a:t>
                      </a:r>
                      <a:endParaRPr lang="ro-RO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7211" marR="117211" marT="16279" marB="0" anchor="ctr"/>
                </a:tc>
                <a:extLst>
                  <a:ext uri="{0D108BD9-81ED-4DB2-BD59-A6C34878D82A}">
                    <a16:rowId xmlns:a16="http://schemas.microsoft.com/office/drawing/2014/main" val="7768073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5969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ACA2EA0-FFD3-42EC-9406-B595015ED9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D5288BCE-665C-472A-8C43-664BCFA31E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8762" y="1247775"/>
            <a:ext cx="9144000" cy="3007447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743156-4B26-4A71-9CDB-5E222DDC1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4988" y="1442172"/>
            <a:ext cx="8582025" cy="21773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7200" dirty="0" err="1"/>
              <a:t>Mecanismul</a:t>
            </a:r>
            <a:r>
              <a:rPr lang="en-US" sz="7200" dirty="0"/>
              <a:t> REP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46C57131-53A7-4C1A-BEA8-25F06A06AD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87872" y="3912322"/>
            <a:ext cx="7225780" cy="6858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16C4D5D-9B31-489E-8FC0-C64F8576FF8E}"/>
              </a:ext>
            </a:extLst>
          </p:cNvPr>
          <p:cNvSpPr txBox="1"/>
          <p:nvPr/>
        </p:nvSpPr>
        <p:spPr>
          <a:xfrm>
            <a:off x="3321009" y="3050330"/>
            <a:ext cx="554998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MD" sz="2500" dirty="0"/>
              <a:t>Sistem colectiv vs. Sistem individual</a:t>
            </a:r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val="185452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B4D1A-C06D-4EC6-AC02-29A021C0D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MD" dirty="0"/>
              <a:t>Este compania mea </a:t>
            </a:r>
            <a:r>
              <a:rPr lang="en-US" dirty="0"/>
              <a:t>“</a:t>
            </a:r>
            <a:r>
              <a:rPr lang="en-US" dirty="0" err="1"/>
              <a:t>Produc</a:t>
            </a:r>
            <a:r>
              <a:rPr lang="ro-MD" dirty="0"/>
              <a:t>ător</a:t>
            </a:r>
            <a:r>
              <a:rPr lang="en-US" dirty="0"/>
              <a:t>”</a:t>
            </a:r>
            <a:r>
              <a:rPr lang="ro-MD" dirty="0"/>
              <a:t> DEEE</a:t>
            </a:r>
            <a:br>
              <a:rPr lang="ro-MD" dirty="0"/>
            </a:br>
            <a:r>
              <a:rPr lang="ro-MD" sz="2800" b="0" dirty="0"/>
              <a:t>Ești producător dacă:</a:t>
            </a:r>
            <a:endParaRPr lang="ru-RU" sz="2800" b="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50C5D6F-3282-4396-BDD7-8858D147A6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532" y="2365171"/>
            <a:ext cx="478346" cy="49377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9AE6B2B-04EB-416A-81DD-D00CA07E9C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7717" y="3280740"/>
            <a:ext cx="491161" cy="44362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82706F6-5B7D-4B87-83AB-4B8C091684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7100" y="4228178"/>
            <a:ext cx="502778" cy="44362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194AEA7-DB0A-4926-8037-1A8E836B0FD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7100" y="5028300"/>
            <a:ext cx="484778" cy="49946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68195DE-C2EA-47BB-8193-971E4FE295BA}"/>
              </a:ext>
            </a:extLst>
          </p:cNvPr>
          <p:cNvSpPr txBox="1"/>
          <p:nvPr/>
        </p:nvSpPr>
        <p:spPr>
          <a:xfrm>
            <a:off x="1365250" y="2440558"/>
            <a:ext cx="72891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MD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abric</a:t>
            </a:r>
            <a:r>
              <a:rPr lang="ro-MD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vin</a:t>
            </a:r>
            <a:r>
              <a:rPr lang="ro-MD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zi</a:t>
            </a:r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echipamente</a:t>
            </a:r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electrice</a:t>
            </a:r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electronice</a:t>
            </a:r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sub propria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marcă</a:t>
            </a:r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27455AF-5E07-4224-928A-FDE4A151BCC4}"/>
              </a:ext>
            </a:extLst>
          </p:cNvPr>
          <p:cNvSpPr txBox="1"/>
          <p:nvPr/>
        </p:nvSpPr>
        <p:spPr>
          <a:xfrm>
            <a:off x="1365250" y="3203043"/>
            <a:ext cx="76867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MD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evin</a:t>
            </a:r>
            <a:r>
              <a:rPr lang="ro-MD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zi</a:t>
            </a:r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sub propria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marcă</a:t>
            </a:r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echipamente</a:t>
            </a:r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produse</a:t>
            </a:r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alți</a:t>
            </a:r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furnizori</a:t>
            </a:r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vin</a:t>
            </a:r>
            <a:r>
              <a:rPr lang="ro-MD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zi</a:t>
            </a:r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endParaRPr lang="ro-MD" b="0" i="0" dirty="0">
              <a:solidFill>
                <a:srgbClr val="333333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obiect</a:t>
            </a:r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cumpărat</a:t>
            </a:r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revînzător</a:t>
            </a:r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5246C9E-0E78-4456-A17B-E638ED6DCEA8}"/>
              </a:ext>
            </a:extLst>
          </p:cNvPr>
          <p:cNvSpPr txBox="1"/>
          <p:nvPr/>
        </p:nvSpPr>
        <p:spPr>
          <a:xfrm>
            <a:off x="1365250" y="4275059"/>
            <a:ext cx="784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MD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mpor</a:t>
            </a:r>
            <a:r>
              <a:rPr lang="ro-MD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ți</a:t>
            </a:r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ori</a:t>
            </a:r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expor</a:t>
            </a:r>
            <a:r>
              <a:rPr lang="ro-MD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ți</a:t>
            </a:r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EEE, cu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titlu</a:t>
            </a:r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profesional</a:t>
            </a:r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din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Republica</a:t>
            </a:r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Moldova;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F98C45B-5FBA-40D8-BD5B-B7CD1F6A7734}"/>
              </a:ext>
            </a:extLst>
          </p:cNvPr>
          <p:cNvSpPr txBox="1"/>
          <p:nvPr/>
        </p:nvSpPr>
        <p:spPr>
          <a:xfrm>
            <a:off x="1365250" y="5001035"/>
            <a:ext cx="104695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MD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ro-MD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zi</a:t>
            </a:r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EEE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prin</a:t>
            </a:r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mijloace</a:t>
            </a:r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comunicare</a:t>
            </a:r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distanță</a:t>
            </a:r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direct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gospodăriilor</a:t>
            </a:r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particular</a:t>
            </a:r>
            <a:endParaRPr lang="ro-MD" b="0" i="0" dirty="0">
              <a:solidFill>
                <a:srgbClr val="333333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utilizatorilor</a:t>
            </a:r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afara</a:t>
            </a:r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gospodăriilor</a:t>
            </a:r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particulare</a:t>
            </a:r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Republica</a:t>
            </a:r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Moldova, </a:t>
            </a:r>
            <a:r>
              <a:rPr lang="en-US" b="0" i="0" u="sng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en-US" b="0" i="0" u="sng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</a:t>
            </a:r>
            <a:r>
              <a:rPr lang="ro-MD" b="0" i="0" u="sng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b="0" i="0" u="sng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i="0" u="sng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sediul</a:t>
            </a:r>
            <a:r>
              <a:rPr lang="en-US" b="0" i="0" u="sng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i="0" u="sng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într</a:t>
            </a:r>
            <a:r>
              <a:rPr lang="en-US" b="0" i="0" u="sng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-un alt stat.</a:t>
            </a:r>
            <a:endParaRPr lang="ru-RU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83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2C9A9DA9-7DC8-488B-A882-123947B0F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57F6BDD4-E066-4008-8011-6CC31AEB45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9575" y="633619"/>
            <a:ext cx="6838569" cy="5495925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3B4D1A-C06D-4EC6-AC02-29A021C0D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6" y="978619"/>
            <a:ext cx="5991244" cy="110642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3500" dirty="0"/>
              <a:t>Care sunt </a:t>
            </a:r>
            <a:r>
              <a:rPr lang="en-US" sz="3500" dirty="0" err="1"/>
              <a:t>obligațiile</a:t>
            </a:r>
            <a:r>
              <a:rPr lang="en-US" sz="3500" dirty="0"/>
              <a:t> </a:t>
            </a:r>
            <a:r>
              <a:rPr lang="en-US" sz="3500" dirty="0" err="1"/>
              <a:t>unui</a:t>
            </a:r>
            <a:r>
              <a:rPr lang="en-US" sz="3500" dirty="0"/>
              <a:t> “</a:t>
            </a:r>
            <a:r>
              <a:rPr lang="en-US" sz="3500" dirty="0" err="1"/>
              <a:t>Producător</a:t>
            </a:r>
            <a:r>
              <a:rPr lang="en-US" sz="3500" dirty="0"/>
              <a:t>” DEEE</a:t>
            </a:r>
            <a:br>
              <a:rPr lang="en-US" sz="2200" dirty="0"/>
            </a:br>
            <a:endParaRPr lang="en-US" sz="2200" b="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711A8FB-68FC-45FC-B01E-38F809E2D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567" y="1171300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A865FE3-5FC9-4049-87CF-30019C46C0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7458" y="2093976"/>
            <a:ext cx="5846683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FAF6213-CCC4-47CD-A7B7-7D2A67668306}"/>
              </a:ext>
            </a:extLst>
          </p:cNvPr>
          <p:cNvSpPr txBox="1"/>
          <p:nvPr/>
        </p:nvSpPr>
        <p:spPr>
          <a:xfrm>
            <a:off x="409575" y="2085043"/>
            <a:ext cx="6724197" cy="35602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85750" marR="0" lvl="0" indent="-228600" fontAlgn="auto"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6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Să</a:t>
            </a:r>
            <a:r>
              <a:rPr lang="en-US" sz="16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sz="16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înregistreze</a:t>
            </a:r>
            <a:r>
              <a:rPr lang="en-US" sz="16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US" sz="16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Lista </a:t>
            </a:r>
            <a:r>
              <a:rPr lang="en-US" sz="16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producătorilor</a:t>
            </a:r>
            <a:r>
              <a:rPr lang="en-US" sz="16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prin</a:t>
            </a: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intermediul</a:t>
            </a: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SIA „MD” </a:t>
            </a: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o-MD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Lista actelor necesare art. 49 </a:t>
            </a:r>
            <a:r>
              <a:rPr lang="ro-MD" sz="1600" dirty="0">
                <a:effectLst/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Regulament DEEE</a:t>
            </a: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85750" marR="0" lvl="0" indent="-228600" fontAlgn="auto"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Să</a:t>
            </a: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prezinte</a:t>
            </a: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dovada</a:t>
            </a: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unui</a:t>
            </a: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individual </a:t>
            </a:r>
            <a:r>
              <a:rPr lang="en-US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să</a:t>
            </a: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certifice</a:t>
            </a: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calitatea</a:t>
            </a: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membru</a:t>
            </a: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al </a:t>
            </a:r>
            <a:r>
              <a:rPr lang="en-US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unui</a:t>
            </a: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colectiv</a:t>
            </a: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286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Să</a:t>
            </a: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asigure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realizarea</a:t>
            </a: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ţintelor</a:t>
            </a: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colectare</a:t>
            </a: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reciclare</a:t>
            </a: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produselor</a:t>
            </a: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au </a:t>
            </a:r>
            <a:r>
              <a:rPr lang="en-US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devenit</a:t>
            </a: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deşeuri</a:t>
            </a: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marR="0" lvl="0" indent="-228600" fontAlgn="auto"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Să</a:t>
            </a: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asigure</a:t>
            </a: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din </a:t>
            </a:r>
            <a:r>
              <a:rPr lang="en-US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cont</a:t>
            </a: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propriu</a:t>
            </a: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organizarea</a:t>
            </a: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funcţionarea</a:t>
            </a: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sistemelor</a:t>
            </a: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individuale</a:t>
            </a: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colective</a:t>
            </a: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gestionare</a:t>
            </a: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respectivelor</a:t>
            </a: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fluxuri</a:t>
            </a: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deşeuri</a:t>
            </a: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marR="0" lvl="0" indent="-228600" fontAlgn="auto"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Să</a:t>
            </a: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asigure</a:t>
            </a: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etichetarea</a:t>
            </a: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marcarea</a:t>
            </a: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produselor</a:t>
            </a: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285750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Să</a:t>
            </a: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deruleze</a:t>
            </a: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programe</a:t>
            </a: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educaţionale</a:t>
            </a: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informare</a:t>
            </a: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Să</a:t>
            </a: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raporteze</a:t>
            </a: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anual</a:t>
            </a: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Agenției</a:t>
            </a: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Mediu</a:t>
            </a: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date </a:t>
            </a:r>
            <a:r>
              <a:rPr lang="en-US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despre</a:t>
            </a: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deșeurile</a:t>
            </a: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gestionate</a:t>
            </a: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conformitate</a:t>
            </a: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cu </a:t>
            </a:r>
            <a:r>
              <a:rPr lang="en-US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țintele</a:t>
            </a: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stabilite</a:t>
            </a:r>
            <a:r>
              <a:rPr lang="ro-MD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8827096-3E06-4EF9-AA97-176861970779}"/>
              </a:ext>
            </a:extLst>
          </p:cNvPr>
          <p:cNvPicPr/>
          <p:nvPr/>
        </p:nvPicPr>
        <p:blipFill rotWithShape="1">
          <a:blip r:embed="rId4"/>
          <a:srcRect l="59968" t="19954" r="27846" b="46218"/>
          <a:stretch/>
        </p:blipFill>
        <p:spPr bwMode="auto">
          <a:xfrm>
            <a:off x="8485466" y="277318"/>
            <a:ext cx="2123644" cy="2669312"/>
          </a:xfrm>
          <a:prstGeom prst="rect">
            <a:avLst/>
          </a:prstGeom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76B6459-7979-4FF8-B45E-88B7EF51541D}"/>
              </a:ext>
            </a:extLst>
          </p:cNvPr>
          <p:cNvSpPr txBox="1"/>
          <p:nvPr/>
        </p:nvSpPr>
        <p:spPr>
          <a:xfrm>
            <a:off x="8148611" y="2990223"/>
            <a:ext cx="314292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Nerespectarea</a:t>
            </a:r>
            <a:r>
              <a:rPr lang="en-US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prevederilor</a:t>
            </a:r>
            <a:r>
              <a:rPr lang="en-US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prezentului</a:t>
            </a:r>
            <a:r>
              <a:rPr lang="en-US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Regulament</a:t>
            </a:r>
            <a:r>
              <a:rPr lang="en-US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constituie</a:t>
            </a:r>
            <a:r>
              <a:rPr lang="en-US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contravenții</a:t>
            </a:r>
            <a:r>
              <a:rPr lang="en-US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sancționează</a:t>
            </a:r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conform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prevederilor</a:t>
            </a:r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Legii</a:t>
            </a:r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nr. 209 din 29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iulie</a:t>
            </a:r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2016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privind</a:t>
            </a:r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deșeurile</a:t>
            </a:r>
            <a:r>
              <a:rPr lang="ro-MD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art. 154 din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Codul</a:t>
            </a:r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contravențional</a:t>
            </a:r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al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Republicii</a:t>
            </a:r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Moldova nr. 218-XVI din 24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octombrie</a:t>
            </a:r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2008.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92EA7A8-807C-4B1F-8A06-416B128CCADB}"/>
              </a:ext>
            </a:extLst>
          </p:cNvPr>
          <p:cNvSpPr/>
          <p:nvPr/>
        </p:nvSpPr>
        <p:spPr>
          <a:xfrm>
            <a:off x="7553955" y="2783177"/>
            <a:ext cx="3986666" cy="3234158"/>
          </a:xfrm>
          <a:prstGeom prst="rect">
            <a:avLst/>
          </a:prstGeom>
          <a:solidFill>
            <a:schemeClr val="accent1">
              <a:alpha val="1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Graphic 9" descr="Paperclip">
            <a:extLst>
              <a:ext uri="{FF2B5EF4-FFF2-40B4-BE49-F238E27FC236}">
                <a16:creationId xmlns:a16="http://schemas.microsoft.com/office/drawing/2014/main" id="{AB15C8E5-E729-4A3E-B3F5-F4C8B0731DC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486624" y="271620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271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7301F447-EEF7-48F5-AF73-7566EE7F64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9FF75F-A7FD-4093-9EC1-00D9E3B3A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34644"/>
            <a:ext cx="10509504" cy="1076914"/>
          </a:xfrm>
        </p:spPr>
        <p:txBody>
          <a:bodyPr anchor="ctr">
            <a:normAutofit/>
          </a:bodyPr>
          <a:lstStyle/>
          <a:p>
            <a:r>
              <a:rPr lang="ro-MD" dirty="0"/>
              <a:t>Sistem individual Vs. colectiv</a:t>
            </a:r>
            <a:endParaRPr lang="ru-RU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512994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086C473-AB60-46B0-AA7D-1AF727F8BF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6987961"/>
              </p:ext>
            </p:extLst>
          </p:nvPr>
        </p:nvGraphicFramePr>
        <p:xfrm>
          <a:off x="838200" y="1951133"/>
          <a:ext cx="10506457" cy="4490148"/>
        </p:xfrm>
        <a:graphic>
          <a:graphicData uri="http://schemas.openxmlformats.org/drawingml/2006/table">
            <a:tbl>
              <a:tblPr firstRow="1" bandRow="1">
                <a:noFill/>
                <a:tableStyleId>{D27102A9-8310-4765-A935-A1911B00CA55}</a:tableStyleId>
              </a:tblPr>
              <a:tblGrid>
                <a:gridCol w="4973815">
                  <a:extLst>
                    <a:ext uri="{9D8B030D-6E8A-4147-A177-3AD203B41FA5}">
                      <a16:colId xmlns:a16="http://schemas.microsoft.com/office/drawing/2014/main" val="58315487"/>
                    </a:ext>
                  </a:extLst>
                </a:gridCol>
                <a:gridCol w="5532642">
                  <a:extLst>
                    <a:ext uri="{9D8B030D-6E8A-4147-A177-3AD203B41FA5}">
                      <a16:colId xmlns:a16="http://schemas.microsoft.com/office/drawing/2014/main" val="1997266737"/>
                    </a:ext>
                  </a:extLst>
                </a:gridCol>
              </a:tblGrid>
              <a:tr h="7639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MD" sz="1500" b="0" cap="all" spc="150">
                          <a:solidFill>
                            <a:schemeClr val="lt1"/>
                          </a:solidFill>
                        </a:rPr>
                        <a:t>Sistem individual</a:t>
                      </a:r>
                      <a:endParaRPr lang="ru-RU" sz="1500" b="0" cap="all" spc="150">
                        <a:solidFill>
                          <a:schemeClr val="lt1"/>
                        </a:solidFill>
                      </a:endParaRPr>
                    </a:p>
                    <a:p>
                      <a:pPr algn="ctr"/>
                      <a:endParaRPr lang="ru-RU" sz="1500" b="0" cap="all" spc="150">
                        <a:solidFill>
                          <a:schemeClr val="lt1"/>
                        </a:solidFill>
                      </a:endParaRPr>
                    </a:p>
                  </a:txBody>
                  <a:tcPr marL="133573" marR="133573" marT="133573" marB="133573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solidFill>
                      <a:srgbClr val="50535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MD" sz="1500" b="0" cap="all" spc="150">
                          <a:solidFill>
                            <a:schemeClr val="lt1"/>
                          </a:solidFill>
                        </a:rPr>
                        <a:t>Sistem colectiv</a:t>
                      </a:r>
                      <a:endParaRPr lang="ru-RU" sz="1500" b="0" cap="all" spc="150">
                        <a:solidFill>
                          <a:schemeClr val="lt1"/>
                        </a:solidFill>
                      </a:endParaRPr>
                    </a:p>
                  </a:txBody>
                  <a:tcPr marL="133573" marR="133573" marT="133573" marB="133573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solidFill>
                      <a:srgbClr val="50535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5524942"/>
                  </a:ext>
                </a:extLst>
              </a:tr>
              <a:tr h="857627">
                <a:tc>
                  <a:txBody>
                    <a:bodyPr/>
                    <a:lstStyle/>
                    <a:p>
                      <a:r>
                        <a:rPr lang="ro-MD" sz="1400" b="0" i="0" kern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en-US" sz="1400" b="0" i="0" kern="1200" cap="none" spc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reluarea</a:t>
                      </a:r>
                      <a:r>
                        <a:rPr lang="en-US" sz="1400" b="0" i="0" kern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DEEE </a:t>
                      </a:r>
                      <a:r>
                        <a:rPr lang="en-US" sz="1400" b="0" i="0" kern="1200" cap="none" spc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provenite</a:t>
                      </a:r>
                      <a:r>
                        <a:rPr lang="en-US" sz="1400" b="0" i="0" kern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la </a:t>
                      </a:r>
                      <a:r>
                        <a:rPr lang="en-US" sz="1400" b="0" i="0" kern="1200" cap="none" spc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gospodăriile</a:t>
                      </a:r>
                      <a:r>
                        <a:rPr lang="en-US" sz="1400" b="0" i="0" kern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cap="none" spc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particulare</a:t>
                      </a:r>
                      <a:r>
                        <a:rPr lang="en-US" sz="1400" b="0" i="0" kern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 </a:t>
                      </a:r>
                      <a:r>
                        <a:rPr lang="en-US" sz="1400" b="0" i="0" kern="1200" cap="none" spc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efectuează</a:t>
                      </a:r>
                      <a:r>
                        <a:rPr lang="en-US" sz="1400" b="0" i="0" kern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cap="none" spc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prin</a:t>
                      </a:r>
                      <a:r>
                        <a:rPr lang="en-US" sz="1400" b="0" i="0" kern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cap="none" spc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intermediul</a:t>
                      </a:r>
                      <a:r>
                        <a:rPr lang="en-US" sz="1400" b="0" i="0" kern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cap="none" spc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propriilor</a:t>
                      </a:r>
                      <a:r>
                        <a:rPr lang="en-US" sz="1400" b="0" i="0" kern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cap="none" spc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puncte</a:t>
                      </a:r>
                      <a:r>
                        <a:rPr lang="en-US" sz="1400" b="0" i="0" kern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400" b="0" i="0" kern="1200" cap="none" spc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colectare</a:t>
                      </a:r>
                      <a:r>
                        <a:rPr lang="en-US" sz="1400" b="0" i="0" kern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DEEE</a:t>
                      </a:r>
                      <a:endParaRPr lang="ru-RU" sz="14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133573" marR="133573" marT="133573" marB="13357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o-MD" sz="1400" b="0" i="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lang="en-US" sz="1400" b="0" i="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esponsabilit</a:t>
                      </a:r>
                      <a:r>
                        <a:rPr lang="ro-MD" sz="1400" b="0" i="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atea este transferată</a:t>
                      </a:r>
                      <a:r>
                        <a:rPr lang="en-US" sz="1400" b="0" i="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 bază de contract, către sistemul colectiv</a:t>
                      </a:r>
                      <a:r>
                        <a:rPr lang="ro-MD" sz="1400" b="0" i="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o-MD" sz="1400" b="0" i="1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400" b="0" i="1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organizație nonprofit, creată de cel puțin doi producători de EEE</a:t>
                      </a:r>
                      <a:r>
                        <a:rPr lang="ro-MD" sz="1400" b="0" i="1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1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care acționează în numele producătorilor</a:t>
                      </a:r>
                      <a:r>
                        <a:rPr lang="ro-MD" sz="1400" b="0" i="1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1400" i="1" cap="none" spc="0">
                        <a:solidFill>
                          <a:schemeClr val="tx1"/>
                        </a:solidFill>
                      </a:endParaRPr>
                    </a:p>
                  </a:txBody>
                  <a:tcPr marL="133573" marR="133573" marT="133573" marB="13357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5280114"/>
                  </a:ext>
                </a:extLst>
              </a:tr>
              <a:tr h="1045081">
                <a:tc>
                  <a:txBody>
                    <a:bodyPr/>
                    <a:lstStyle/>
                    <a:p>
                      <a:r>
                        <a:rPr lang="ro-MD" sz="1400" b="1" i="0" kern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en-US" sz="1400" b="1" i="0" kern="1200" cap="none" spc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inanțarea</a:t>
                      </a:r>
                      <a:r>
                        <a:rPr lang="en-US" sz="1400" b="1" i="0" kern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i="0" kern="1200" cap="none" spc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activităților</a:t>
                      </a:r>
                      <a:r>
                        <a:rPr lang="en-US" sz="1400" b="1" i="0" kern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</a:t>
                      </a:r>
                      <a:br>
                        <a:rPr lang="en-US" sz="1400" b="1" i="0" kern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1" i="0" kern="1200" cap="none" spc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gestionare</a:t>
                      </a:r>
                      <a:r>
                        <a:rPr lang="en-US" sz="1400" b="1" i="0" kern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DEEE </a:t>
                      </a:r>
                      <a:r>
                        <a:rPr lang="ro-MD" sz="1400" b="1" i="0" kern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prin plata </a:t>
                      </a:r>
                      <a:r>
                        <a:rPr lang="ro-MD" sz="1400" b="1" i="0" u="sng" kern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garanției bancare </a:t>
                      </a:r>
                      <a:r>
                        <a:rPr lang="ro-MD" sz="1400" b="1" i="0" kern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400" b="0" i="0" kern="1200" cap="none" spc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Metodologia</a:t>
                      </a:r>
                      <a:r>
                        <a:rPr lang="en-US" sz="1400" b="0" i="0" kern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ro-MD" sz="1400" b="0" i="0" kern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calcul a</a:t>
                      </a:r>
                      <a:r>
                        <a:rPr lang="en-US" sz="1400" b="0" i="0" kern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cap="none" spc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garanției</a:t>
                      </a:r>
                      <a:r>
                        <a:rPr lang="en-US" sz="1400" b="0" i="0" kern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 </a:t>
                      </a:r>
                      <a:r>
                        <a:rPr lang="ro-MD" sz="1400" b="0" i="0" kern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prezintă în</a:t>
                      </a:r>
                      <a:r>
                        <a:rPr lang="en-US" sz="1400" b="0" i="0" kern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o-MD" sz="1400" b="0" i="0" kern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en-US" sz="1400" b="0" i="0" kern="1200" cap="none" spc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nex</a:t>
                      </a:r>
                      <a:r>
                        <a:rPr lang="ro-MD" sz="1400" b="0" i="0" kern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en-US" sz="1400" b="0" i="0" kern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11</a:t>
                      </a:r>
                      <a:r>
                        <a:rPr lang="ro-MD" sz="1400" b="0" i="0" kern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la Regulament DEEE)</a:t>
                      </a:r>
                      <a:endParaRPr lang="ru-RU" sz="14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133573" marR="133573" marT="133573" marB="13357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MD" sz="1400" b="1" i="0" kern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en-US" sz="1400" b="1" i="0" kern="1200" cap="none" spc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inanțarea</a:t>
                      </a:r>
                      <a:r>
                        <a:rPr lang="en-US" sz="1400" b="1" i="0" kern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i="0" kern="1200" cap="none" spc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activităților</a:t>
                      </a:r>
                      <a:r>
                        <a:rPr lang="en-US" sz="1400" b="1" i="0" kern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</a:t>
                      </a:r>
                      <a:br>
                        <a:rPr lang="en-US" sz="1400" b="1" i="0" kern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1" i="0" kern="1200" cap="none" spc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gestionare</a:t>
                      </a:r>
                      <a:r>
                        <a:rPr lang="en-US" sz="1400" b="1" i="0" kern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DEEE </a:t>
                      </a:r>
                      <a:r>
                        <a:rPr lang="ro-MD" sz="1400" b="1" i="0" kern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prin aderarea la un sistem colectiv și plata </a:t>
                      </a:r>
                      <a:r>
                        <a:rPr lang="ro-MD" sz="1400" b="1" i="0" u="sng" kern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provizionului</a:t>
                      </a:r>
                      <a:endParaRPr lang="ru-RU" sz="1400" u="sng" cap="none" spc="0" dirty="0">
                        <a:solidFill>
                          <a:schemeClr val="tx1"/>
                        </a:solidFill>
                      </a:endParaRPr>
                    </a:p>
                    <a:p>
                      <a:endParaRPr lang="ru-RU" sz="1400" i="1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133573" marR="133573" marT="133573" marB="13357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5384790"/>
                  </a:ext>
                </a:extLst>
              </a:tr>
              <a:tr h="1441273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MD" sz="1400" b="1" dirty="0">
                          <a:solidFill>
                            <a:srgbClr val="333333"/>
                          </a:solidFill>
                          <a:effectLst/>
                          <a:latin typeface="DejaVuSerifCondensed"/>
                          <a:ea typeface="Calibri" panose="020F0502020204030204" pitchFamily="34" charset="0"/>
                          <a:cs typeface="DejaVuSerifCondensed"/>
                        </a:rPr>
                        <a:t>Pentru ambele timpuri de sisteme, individual sau colectiv, este obligatorie:</a:t>
                      </a:r>
                      <a:endParaRPr lang="ro-MD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o-MD" sz="1400" dirty="0">
                          <a:solidFill>
                            <a:srgbClr val="333333"/>
                          </a:solidFill>
                          <a:effectLst/>
                          <a:latin typeface="DejaVuSerifCondensed"/>
                          <a:ea typeface="Calibri" panose="020F0502020204030204" pitchFamily="34" charset="0"/>
                          <a:cs typeface="DejaVuSerifCondensed"/>
                        </a:rPr>
                        <a:t>Elaborarea unui plan de operare în conformitate cu cerințele anexei nr. 8 din Regulament și aprobat de către Agenția de Mediu. </a:t>
                      </a:r>
                      <a:r>
                        <a:rPr lang="ro-MD" sz="1400" b="1" dirty="0">
                          <a:effectLst/>
                          <a:latin typeface="DejaVuSerifCondensed-Bold"/>
                          <a:ea typeface="Calibri" panose="020F0502020204030204" pitchFamily="34" charset="0"/>
                          <a:cs typeface="DejaVuSerifCondensed-Bold"/>
                        </a:rPr>
                        <a:t> </a:t>
                      </a:r>
                      <a:endParaRPr lang="ro-MD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o-MD" sz="1400" dirty="0">
                          <a:solidFill>
                            <a:srgbClr val="333333"/>
                          </a:solidFill>
                          <a:effectLst/>
                          <a:latin typeface="DejaVuSerifCondensed"/>
                          <a:ea typeface="Calibri" panose="020F0502020204030204" pitchFamily="34" charset="0"/>
                          <a:cs typeface="DejaVuSerifCondensed"/>
                        </a:rPr>
                        <a:t>Înștiințarea Agenției printr-o scrisoare de notificare privind intenția de a desfășura activitatea în anul următor. Scrisoarea de notificare se transmite până la data de 20 noiembrie a fiecărui an în conformitate cu modelul prevăzut în anexa nr. 4.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DejaVuSerifCondensed"/>
                      </a:endParaRPr>
                    </a:p>
                    <a:p>
                      <a:endParaRPr lang="ru-RU" sz="14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133573" marR="133573" marT="133573" marB="13357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FFFF00">
                        <a:alpha val="7843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600" i="1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173752" marR="173752" marT="173752" marB="17375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18245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0273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550BE34-C2B8-49B8-8519-67A8CAD51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A7457DD9-5A45-400A-AB4B-4B4EDECA25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365125"/>
            <a:ext cx="11167447" cy="2089317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5292E1-68AE-48E6-BFD1-EC2BD238A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746" y="586822"/>
            <a:ext cx="3537285" cy="1645920"/>
          </a:xfrm>
        </p:spPr>
        <p:txBody>
          <a:bodyPr>
            <a:normAutofit/>
          </a:bodyPr>
          <a:lstStyle/>
          <a:p>
            <a:r>
              <a:rPr lang="ro-MD" sz="3000"/>
              <a:t>2020 – Primul an în atingerea țintei de colectare</a:t>
            </a:r>
            <a:endParaRPr lang="ru-RU" sz="30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41CF7D6-A660-431A-B0BB-140A0D5556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1057739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570A85B-3810-4F95-97B0-CBF4CCDB3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8113" y="1405210"/>
            <a:ext cx="1463040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85029A-1B57-4713-AEE1-E88C7044A3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1164" y="586822"/>
            <a:ext cx="6002636" cy="1645920"/>
          </a:xfrm>
        </p:spPr>
        <p:txBody>
          <a:bodyPr anchor="ctr"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o-MD" sz="1800" b="1">
                <a:latin typeface="Arial" panose="020B0604020202020204" pitchFamily="34" charset="0"/>
                <a:cs typeface="Arial" panose="020B0604020202020204" pitchFamily="34" charset="0"/>
              </a:rPr>
              <a:t>Ținte de </a:t>
            </a:r>
            <a:r>
              <a:rPr lang="ro-MD" sz="1800" b="1" u="sng">
                <a:latin typeface="Arial" panose="020B0604020202020204" pitchFamily="34" charset="0"/>
                <a:cs typeface="Arial" panose="020B0604020202020204" pitchFamily="34" charset="0"/>
              </a:rPr>
              <a:t>colectare</a:t>
            </a:r>
            <a:r>
              <a:rPr lang="ro-MD" sz="1800" b="1">
                <a:latin typeface="Arial" panose="020B0604020202020204" pitchFamily="34" charset="0"/>
                <a:cs typeface="Arial" panose="020B0604020202020204" pitchFamily="34" charset="0"/>
              </a:rPr>
              <a:t> a Deșeurilor din total produse plasate pe piață</a:t>
            </a:r>
            <a:endParaRPr lang="ru-RU" sz="18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e 3">
            <a:extLst>
              <a:ext uri="{FF2B5EF4-FFF2-40B4-BE49-F238E27FC236}">
                <a16:creationId xmlns:a16="http://schemas.microsoft.com/office/drawing/2014/main" id="{7398A197-7161-4C49-B188-63F41027CE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3463113"/>
              </p:ext>
            </p:extLst>
          </p:nvPr>
        </p:nvGraphicFramePr>
        <p:xfrm>
          <a:off x="557784" y="3005305"/>
          <a:ext cx="11164825" cy="2941369"/>
        </p:xfrm>
        <a:graphic>
          <a:graphicData uri="http://schemas.openxmlformats.org/drawingml/2006/table">
            <a:tbl>
              <a:tblPr firstRow="1" bandRow="1">
                <a:noFill/>
                <a:tableStyleId>{073A0DAA-6AF3-43AB-8588-CEC1D06C72B9}</a:tableStyleId>
              </a:tblPr>
              <a:tblGrid>
                <a:gridCol w="2684491">
                  <a:extLst>
                    <a:ext uri="{9D8B030D-6E8A-4147-A177-3AD203B41FA5}">
                      <a16:colId xmlns:a16="http://schemas.microsoft.com/office/drawing/2014/main" val="1664004676"/>
                    </a:ext>
                  </a:extLst>
                </a:gridCol>
                <a:gridCol w="1413389">
                  <a:extLst>
                    <a:ext uri="{9D8B030D-6E8A-4147-A177-3AD203B41FA5}">
                      <a16:colId xmlns:a16="http://schemas.microsoft.com/office/drawing/2014/main" val="1609564333"/>
                    </a:ext>
                  </a:extLst>
                </a:gridCol>
                <a:gridCol w="1413389">
                  <a:extLst>
                    <a:ext uri="{9D8B030D-6E8A-4147-A177-3AD203B41FA5}">
                      <a16:colId xmlns:a16="http://schemas.microsoft.com/office/drawing/2014/main" val="3101233725"/>
                    </a:ext>
                  </a:extLst>
                </a:gridCol>
                <a:gridCol w="1413389">
                  <a:extLst>
                    <a:ext uri="{9D8B030D-6E8A-4147-A177-3AD203B41FA5}">
                      <a16:colId xmlns:a16="http://schemas.microsoft.com/office/drawing/2014/main" val="2550869729"/>
                    </a:ext>
                  </a:extLst>
                </a:gridCol>
                <a:gridCol w="1413389">
                  <a:extLst>
                    <a:ext uri="{9D8B030D-6E8A-4147-A177-3AD203B41FA5}">
                      <a16:colId xmlns:a16="http://schemas.microsoft.com/office/drawing/2014/main" val="3116906671"/>
                    </a:ext>
                  </a:extLst>
                </a:gridCol>
                <a:gridCol w="1413389">
                  <a:extLst>
                    <a:ext uri="{9D8B030D-6E8A-4147-A177-3AD203B41FA5}">
                      <a16:colId xmlns:a16="http://schemas.microsoft.com/office/drawing/2014/main" val="342834580"/>
                    </a:ext>
                  </a:extLst>
                </a:gridCol>
                <a:gridCol w="1413389">
                  <a:extLst>
                    <a:ext uri="{9D8B030D-6E8A-4147-A177-3AD203B41FA5}">
                      <a16:colId xmlns:a16="http://schemas.microsoft.com/office/drawing/2014/main" val="2712391771"/>
                    </a:ext>
                  </a:extLst>
                </a:gridCol>
              </a:tblGrid>
              <a:tr h="828683">
                <a:tc>
                  <a:txBody>
                    <a:bodyPr/>
                    <a:lstStyle/>
                    <a:p>
                      <a:r>
                        <a:rPr lang="ro-MD" sz="2400" b="0" cap="all" spc="15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Tip deșeu</a:t>
                      </a:r>
                      <a:endParaRPr lang="ru-RU" sz="2400" b="0" cap="all" spc="150">
                        <a:solidFill>
                          <a:schemeClr val="lt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4894" marR="204894" marT="204894" marB="20489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solidFill>
                      <a:srgbClr val="50535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MD" sz="2400" b="0" cap="all" spc="15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ru-RU" sz="2400" b="0" cap="all" spc="150">
                        <a:solidFill>
                          <a:schemeClr val="lt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4894" marR="204894" marT="204894" marB="20489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solidFill>
                      <a:srgbClr val="50535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MD" sz="2400" b="0" cap="all" spc="15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ru-RU" sz="2400" b="0" cap="all" spc="150">
                        <a:solidFill>
                          <a:schemeClr val="lt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4894" marR="204894" marT="204894" marB="20489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solidFill>
                      <a:srgbClr val="50535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MD" sz="2400" b="0" cap="all" spc="15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ru-RU" sz="2400" b="0" cap="all" spc="150">
                        <a:solidFill>
                          <a:schemeClr val="lt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4894" marR="204894" marT="204894" marB="20489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solidFill>
                      <a:srgbClr val="50535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MD" sz="2400" b="0" cap="all" spc="15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ru-RU" sz="2400" b="0" cap="all" spc="150">
                        <a:solidFill>
                          <a:schemeClr val="lt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4894" marR="204894" marT="204894" marB="20489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solidFill>
                      <a:srgbClr val="50535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MD" sz="2400" b="0" cap="all" spc="15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</a:t>
                      </a:r>
                      <a:endParaRPr lang="ru-RU" sz="2400" b="0" cap="all" spc="150">
                        <a:solidFill>
                          <a:schemeClr val="lt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4894" marR="204894" marT="204894" marB="20489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solidFill>
                      <a:srgbClr val="50535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MD" sz="2400" b="0" cap="all" spc="15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2025</a:t>
                      </a:r>
                      <a:endParaRPr lang="ru-RU" sz="2400" b="0" cap="all" spc="150">
                        <a:solidFill>
                          <a:schemeClr val="lt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4894" marR="204894" marT="204894" marB="20489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solidFill>
                      <a:srgbClr val="50535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8055611"/>
                  </a:ext>
                </a:extLst>
              </a:tr>
              <a:tr h="10563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MD" sz="1900" cap="none" spc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DEEE-uri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MD" sz="1900" cap="none" spc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(H.G. Nr.211/2018)</a:t>
                      </a:r>
                      <a:endParaRPr lang="ru-RU" sz="1900" cap="none" spc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4894" marR="204894" marT="204894" marB="20489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MD" sz="1900" cap="none" spc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5 %</a:t>
                      </a:r>
                      <a:endParaRPr lang="ru-RU" sz="1900" cap="none" spc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4894" marR="204894" marT="204894" marB="20489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MD" sz="1900" cap="none" spc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10%</a:t>
                      </a:r>
                      <a:endParaRPr lang="ru-RU" sz="1900" cap="none" spc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4894" marR="204894" marT="204894" marB="20489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MD" sz="1900" cap="none" spc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</a:t>
                      </a:r>
                      <a:endParaRPr lang="ru-RU" sz="1900" cap="none" spc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4894" marR="204894" marT="204894" marB="20489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MD" sz="1900" cap="none" spc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20%</a:t>
                      </a:r>
                      <a:endParaRPr lang="ru-RU" sz="1900" cap="none" spc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4894" marR="204894" marT="204894" marB="20489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MD" sz="1900" cap="none" spc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25%</a:t>
                      </a:r>
                      <a:endParaRPr lang="ru-RU" sz="1900" cap="none" spc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4894" marR="204894" marT="204894" marB="20489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MD" sz="1900" cap="none" spc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30%</a:t>
                      </a:r>
                      <a:endParaRPr lang="ru-RU" sz="1900" cap="none" spc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4894" marR="204894" marT="204894" marB="20489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0881755"/>
                  </a:ext>
                </a:extLst>
              </a:tr>
              <a:tr h="10563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MD" sz="1900" cap="none" spc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Baterii </a:t>
                      </a:r>
                      <a:endParaRPr lang="ru-RU" sz="1900" cap="none" spc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MD" sz="1900" cap="none" spc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o-MD" sz="1900" cap="none" spc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H.G. Nr.586/2020</a:t>
                      </a:r>
                      <a:r>
                        <a:rPr lang="ro-MD" sz="1900" cap="none" spc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900" cap="none" spc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4894" marR="204894" marT="204894" marB="20489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900" cap="none" spc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4894" marR="204894" marT="204894" marB="20489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900" cap="none" spc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4894" marR="204894" marT="204894" marB="20489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900" cap="none" spc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4894" marR="204894" marT="204894" marB="20489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MD" sz="1900" cap="none" spc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25%</a:t>
                      </a:r>
                      <a:endParaRPr lang="ru-RU" sz="1900" cap="none" spc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sz="1900" cap="none" spc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4894" marR="204894" marT="204894" marB="20489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900" cap="none" spc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4894" marR="204894" marT="204894" marB="20489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MD" sz="1900" cap="none" spc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45%</a:t>
                      </a:r>
                      <a:endParaRPr lang="ru-RU" sz="1900" cap="none" spc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sz="1900" cap="none" spc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4894" marR="204894" marT="204894" marB="20489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1049935"/>
                  </a:ext>
                </a:extLst>
              </a:tr>
            </a:tbl>
          </a:graphicData>
        </a:graphic>
      </p:graphicFrame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600FE4C4-1B03-4A3B-8DD0-83462C684856}"/>
              </a:ext>
            </a:extLst>
          </p:cNvPr>
          <p:cNvSpPr/>
          <p:nvPr/>
        </p:nvSpPr>
        <p:spPr>
          <a:xfrm>
            <a:off x="3234707" y="3005305"/>
            <a:ext cx="1275752" cy="1895468"/>
          </a:xfrm>
          <a:prstGeom prst="roundRect">
            <a:avLst/>
          </a:prstGeom>
          <a:solidFill>
            <a:schemeClr val="accent2">
              <a:alpha val="2000"/>
            </a:schemeClr>
          </a:solidFill>
          <a:ln w="53975" cmpd="dbl">
            <a:solidFill>
              <a:schemeClr val="accent2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6826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D1A2CED-DA9B-4CCF-8215-CFC65FE716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62DFC44-A40C-4573-9230-B3EDB3EC8E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260019"/>
            <a:ext cx="11167447" cy="5933012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FA5D0A-E26C-4668-B183-F4366690B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09521"/>
            <a:ext cx="10232136" cy="1014984"/>
          </a:xfrm>
        </p:spPr>
        <p:txBody>
          <a:bodyPr>
            <a:normAutofit/>
          </a:bodyPr>
          <a:lstStyle/>
          <a:p>
            <a:r>
              <a:rPr lang="ro-MD" dirty="0"/>
              <a:t>Ținte valorificare DEEE</a:t>
            </a:r>
            <a:endParaRPr lang="ru-RU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5589D35-CF9F-4DE9-A792-8571A09E9B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658327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AD710F5-D918-40AC-956C-5E0D455278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3967829"/>
              </p:ext>
            </p:extLst>
          </p:nvPr>
        </p:nvGraphicFramePr>
        <p:xfrm>
          <a:off x="1115568" y="1855023"/>
          <a:ext cx="10232138" cy="4271805"/>
        </p:xfrm>
        <a:graphic>
          <a:graphicData uri="http://schemas.openxmlformats.org/drawingml/2006/table">
            <a:tbl>
              <a:tblPr firstRow="1" firstCol="1" bandRow="1">
                <a:noFill/>
                <a:tableStyleId>{5C22544A-7EE6-4342-B048-85BDC9FD1C3A}</a:tableStyleId>
              </a:tblPr>
              <a:tblGrid>
                <a:gridCol w="1877239">
                  <a:extLst>
                    <a:ext uri="{9D8B030D-6E8A-4147-A177-3AD203B41FA5}">
                      <a16:colId xmlns:a16="http://schemas.microsoft.com/office/drawing/2014/main" val="2253196868"/>
                    </a:ext>
                  </a:extLst>
                </a:gridCol>
                <a:gridCol w="2088626">
                  <a:extLst>
                    <a:ext uri="{9D8B030D-6E8A-4147-A177-3AD203B41FA5}">
                      <a16:colId xmlns:a16="http://schemas.microsoft.com/office/drawing/2014/main" val="3839053150"/>
                    </a:ext>
                  </a:extLst>
                </a:gridCol>
                <a:gridCol w="2088626">
                  <a:extLst>
                    <a:ext uri="{9D8B030D-6E8A-4147-A177-3AD203B41FA5}">
                      <a16:colId xmlns:a16="http://schemas.microsoft.com/office/drawing/2014/main" val="3902225235"/>
                    </a:ext>
                  </a:extLst>
                </a:gridCol>
                <a:gridCol w="2088626">
                  <a:extLst>
                    <a:ext uri="{9D8B030D-6E8A-4147-A177-3AD203B41FA5}">
                      <a16:colId xmlns:a16="http://schemas.microsoft.com/office/drawing/2014/main" val="3422812463"/>
                    </a:ext>
                  </a:extLst>
                </a:gridCol>
                <a:gridCol w="2089021">
                  <a:extLst>
                    <a:ext uri="{9D8B030D-6E8A-4147-A177-3AD203B41FA5}">
                      <a16:colId xmlns:a16="http://schemas.microsoft.com/office/drawing/2014/main" val="355460483"/>
                    </a:ext>
                  </a:extLst>
                </a:gridCol>
              </a:tblGrid>
              <a:tr h="1864462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1000"/>
                        </a:spcBef>
                        <a:spcAft>
                          <a:spcPts val="800"/>
                        </a:spcAft>
                      </a:pPr>
                      <a:r>
                        <a:rPr lang="en-US" sz="22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22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952" marR="170371" marT="170371" marB="17037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8F9A9D">
                          <a:alpha val="60000"/>
                        </a:srgb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1000"/>
                        </a:spcBef>
                        <a:spcAft>
                          <a:spcPts val="800"/>
                        </a:spcAft>
                      </a:pPr>
                      <a:r>
                        <a:rPr lang="en-US" sz="2200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DEEE incluse în categoriile 1 și 10</a:t>
                      </a:r>
                      <a:endParaRPr lang="ru-RU" sz="2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952" marR="170371" marT="170371" marB="17037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8F9A9D">
                          <a:alpha val="60000"/>
                        </a:srgb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1000"/>
                        </a:spcBef>
                        <a:spcAft>
                          <a:spcPts val="800"/>
                        </a:spcAft>
                      </a:pPr>
                      <a:r>
                        <a:rPr lang="en-US" sz="2200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DEEE incluse în categoriile 3 și 4</a:t>
                      </a:r>
                      <a:endParaRPr lang="ru-RU" sz="2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952" marR="170371" marT="170371" marB="17037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8F9A9D">
                          <a:alpha val="60000"/>
                        </a:srgb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1000"/>
                        </a:spcBef>
                        <a:spcAft>
                          <a:spcPts val="800"/>
                        </a:spcAft>
                      </a:pPr>
                      <a:r>
                        <a:rPr lang="en-US" sz="2200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DEEE incluse în categoriile 2, 5, 6, 7 și 9</a:t>
                      </a:r>
                      <a:endParaRPr lang="ru-RU" sz="2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952" marR="170371" marT="170371" marB="17037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8F9A9D">
                          <a:alpha val="60000"/>
                        </a:srgb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1000"/>
                        </a:spcBef>
                        <a:spcAft>
                          <a:spcPts val="800"/>
                        </a:spcAft>
                      </a:pPr>
                      <a:r>
                        <a:rPr lang="en-US" sz="2200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Lămpi cu descărcare în gaz</a:t>
                      </a:r>
                      <a:endParaRPr lang="ru-RU" sz="2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952" marR="170371" marT="170371" marB="17037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8F9A9D">
                          <a:alpha val="60000"/>
                        </a:srgb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2520633"/>
                  </a:ext>
                </a:extLst>
              </a:tr>
              <a:tr h="907465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1000"/>
                        </a:spcBef>
                        <a:spcAft>
                          <a:spcPts val="800"/>
                        </a:spcAft>
                      </a:pPr>
                      <a:r>
                        <a:rPr lang="en-US" sz="17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Rata de valorificare</a:t>
                      </a:r>
                      <a:endParaRPr lang="ru-RU" sz="17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952" marR="147655" marT="147655" marB="147655">
                    <a:lnL w="12700" cmpd="sng">
                      <a:noFill/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4BCB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1000"/>
                        </a:spcBef>
                        <a:spcAft>
                          <a:spcPts val="800"/>
                        </a:spcAft>
                      </a:pPr>
                      <a:r>
                        <a:rPr lang="en-US" sz="18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80%</a:t>
                      </a:r>
                      <a:endParaRPr lang="ru-RU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952" marR="147655" marT="147655" marB="147655">
                    <a:lnL w="1905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100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75%</a:t>
                      </a:r>
                      <a:endParaRPr lang="ru-RU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952" marR="147655" marT="147655" marB="14765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100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70%</a:t>
                      </a:r>
                      <a:endParaRPr lang="ru-RU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952" marR="147655" marT="147655" marB="14765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100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80%</a:t>
                      </a:r>
                      <a:endParaRPr lang="ru-RU" sz="18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952" marR="147655" marT="147655" marB="14765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8807360"/>
                  </a:ext>
                </a:extLst>
              </a:tr>
              <a:tr h="1198989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1000"/>
                        </a:spcBef>
                        <a:spcAft>
                          <a:spcPts val="800"/>
                        </a:spcAft>
                      </a:pPr>
                      <a:r>
                        <a:rPr lang="en-US" sz="17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Rata de reutilizare și reciclare</a:t>
                      </a:r>
                      <a:endParaRPr lang="ru-RU" sz="17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952" marR="147655" marT="147655" marB="147655">
                    <a:lnL w="12700" cmpd="sng">
                      <a:noFill/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4BCB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1000"/>
                        </a:spcBef>
                        <a:spcAft>
                          <a:spcPts val="800"/>
                        </a:spcAft>
                      </a:pPr>
                      <a:r>
                        <a:rPr lang="en-US" sz="1800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75%</a:t>
                      </a:r>
                      <a:endParaRPr lang="ru-RU" sz="18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952" marR="147655" marT="147655" marB="147655">
                    <a:lnL w="1905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100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65%</a:t>
                      </a:r>
                      <a:endParaRPr lang="ru-RU" sz="18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952" marR="147655" marT="147655" marB="14765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100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50%</a:t>
                      </a:r>
                      <a:endParaRPr lang="ru-RU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952" marR="147655" marT="147655" marB="14765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100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80%</a:t>
                      </a:r>
                      <a:endParaRPr lang="ru-RU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952" marR="147655" marT="147655" marB="14765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464385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B1CB3F8-961D-4F01-83B4-13C55EF6FE1D}"/>
              </a:ext>
            </a:extLst>
          </p:cNvPr>
          <p:cNvSpPr txBox="1"/>
          <p:nvPr/>
        </p:nvSpPr>
        <p:spPr>
          <a:xfrm>
            <a:off x="1184209" y="1292270"/>
            <a:ext cx="10390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%= </a:t>
            </a:r>
            <a:r>
              <a:rPr lang="en-US" b="1" i="0" dirty="0">
                <a:solidFill>
                  <a:srgbClr val="FF0000"/>
                </a:solidFill>
                <a:effectLst/>
                <a:latin typeface="PT Serif"/>
              </a:rPr>
              <a:t>masa DEEE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PT Serif"/>
              </a:rPr>
              <a:t>colectate</a:t>
            </a:r>
            <a:r>
              <a:rPr lang="en-US" b="1" i="0" dirty="0">
                <a:solidFill>
                  <a:srgbClr val="FF0000"/>
                </a:solidFill>
                <a:effectLst/>
                <a:latin typeface="PT Serif"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PT Serif"/>
              </a:rPr>
              <a:t>separat</a:t>
            </a:r>
            <a:r>
              <a:rPr lang="en-US" b="1" i="0" dirty="0">
                <a:solidFill>
                  <a:srgbClr val="FF0000"/>
                </a:solidFill>
                <a:effectLst/>
                <a:latin typeface="PT Serif"/>
              </a:rPr>
              <a:t> (per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PT Serif"/>
              </a:rPr>
              <a:t>categorie</a:t>
            </a:r>
            <a:r>
              <a:rPr lang="ro-MD" b="1" i="0" dirty="0">
                <a:solidFill>
                  <a:srgbClr val="FF0000"/>
                </a:solidFill>
                <a:effectLst/>
                <a:latin typeface="PT Serif"/>
              </a:rPr>
              <a:t> </a:t>
            </a:r>
            <a:r>
              <a:rPr lang="en-US" b="1" i="0" dirty="0">
                <a:solidFill>
                  <a:srgbClr val="FF0000"/>
                </a:solidFill>
                <a:effectLst/>
                <a:latin typeface="PT Serif"/>
              </a:rPr>
              <a:t>)</a:t>
            </a:r>
            <a:r>
              <a:rPr lang="ro-MD" b="1" i="0" dirty="0">
                <a:solidFill>
                  <a:srgbClr val="FF0000"/>
                </a:solidFill>
                <a:effectLst/>
                <a:latin typeface="PT Serif"/>
              </a:rPr>
              <a:t> </a:t>
            </a:r>
            <a:r>
              <a:rPr lang="en-US" b="1" i="0" dirty="0">
                <a:solidFill>
                  <a:srgbClr val="FF0000"/>
                </a:solidFill>
                <a:effectLst/>
                <a:latin typeface="PT Serif"/>
              </a:rPr>
              <a:t>/</a:t>
            </a:r>
            <a:r>
              <a:rPr lang="ro-MD" b="1" i="0" dirty="0">
                <a:solidFill>
                  <a:srgbClr val="FF0000"/>
                </a:solidFill>
                <a:effectLst/>
                <a:latin typeface="PT Serif"/>
              </a:rPr>
              <a:t> </a:t>
            </a:r>
            <a:r>
              <a:rPr lang="it-IT" b="1" i="0" dirty="0">
                <a:solidFill>
                  <a:srgbClr val="FF0000"/>
                </a:solidFill>
                <a:effectLst/>
                <a:latin typeface="PT Serif"/>
              </a:rPr>
              <a:t>masa fracțiilor provenite din tratarea DEEE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5986887-E756-46A8-B089-C2B46DC298B3}"/>
              </a:ext>
            </a:extLst>
          </p:cNvPr>
          <p:cNvSpPr txBox="1"/>
          <p:nvPr/>
        </p:nvSpPr>
        <p:spPr>
          <a:xfrm>
            <a:off x="1115568" y="6268384"/>
            <a:ext cx="4362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Art. 39/</a:t>
            </a:r>
            <a:r>
              <a:rPr lang="en-US" b="1" dirty="0" err="1"/>
              <a:t>Regulament</a:t>
            </a:r>
            <a:r>
              <a:rPr lang="en-US" b="1" dirty="0"/>
              <a:t> DEEE</a:t>
            </a:r>
            <a:r>
              <a:rPr lang="ro-MD" b="1" dirty="0"/>
              <a:t>, Anexa 1 A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48457014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RegularSeed_2SEEDS">
      <a:dk1>
        <a:srgbClr val="000000"/>
      </a:dk1>
      <a:lt1>
        <a:srgbClr val="FFFFFF"/>
      </a:lt1>
      <a:dk2>
        <a:srgbClr val="28311B"/>
      </a:dk2>
      <a:lt2>
        <a:srgbClr val="F0F2F3"/>
      </a:lt2>
      <a:accent1>
        <a:srgbClr val="C77B25"/>
      </a:accent1>
      <a:accent2>
        <a:srgbClr val="D94A37"/>
      </a:accent2>
      <a:accent3>
        <a:srgbClr val="ABA52B"/>
      </a:accent3>
      <a:accent4>
        <a:srgbClr val="25ACC7"/>
      </a:accent4>
      <a:accent5>
        <a:srgbClr val="377AD9"/>
      </a:accent5>
      <a:accent6>
        <a:srgbClr val="4747D0"/>
      </a:accent6>
      <a:hlink>
        <a:srgbClr val="3F7BBF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821</Words>
  <Application>Microsoft Office PowerPoint</Application>
  <PresentationFormat>Widescreen</PresentationFormat>
  <Paragraphs>92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Avenir Next LT Pro</vt:lpstr>
      <vt:lpstr>Calibri</vt:lpstr>
      <vt:lpstr>DejaVuSerifCondensed</vt:lpstr>
      <vt:lpstr>DejaVuSerifCondensed-Bold</vt:lpstr>
      <vt:lpstr>PT Serif</vt:lpstr>
      <vt:lpstr>AccentBoxVTI</vt:lpstr>
      <vt:lpstr>Ce sunt DEEE-urile?</vt:lpstr>
      <vt:lpstr>Ce sunt DEEE-uri?</vt:lpstr>
      <vt:lpstr>10 Categorii de  DEEE-uri  (Anexa1 / H.G.212/2018)</vt:lpstr>
      <vt:lpstr>Mecanismul REP</vt:lpstr>
      <vt:lpstr>Este compania mea “Producător” DEEE Ești producător dacă:</vt:lpstr>
      <vt:lpstr>Care sunt obligațiile unui “Producător” DEEE </vt:lpstr>
      <vt:lpstr>Sistem individual Vs. colectiv</vt:lpstr>
      <vt:lpstr>2020 – Primul an în atingerea țintei de colectare</vt:lpstr>
      <vt:lpstr>Ținte valorificare DEEE</vt:lpstr>
      <vt:lpstr>Fii Responsabil și informat!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Aurelia Bahnaru</dc:creator>
  <cp:lastModifiedBy>Aurelia Bahnaru</cp:lastModifiedBy>
  <cp:revision>2</cp:revision>
  <dcterms:created xsi:type="dcterms:W3CDTF">2020-10-15T21:31:52Z</dcterms:created>
  <dcterms:modified xsi:type="dcterms:W3CDTF">2020-10-16T15:41:01Z</dcterms:modified>
</cp:coreProperties>
</file>